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304" r:id="rId3"/>
    <p:sldId id="257" r:id="rId4"/>
    <p:sldId id="305" r:id="rId5"/>
    <p:sldId id="306" r:id="rId6"/>
    <p:sldId id="260" r:id="rId7"/>
    <p:sldId id="313" r:id="rId8"/>
    <p:sldId id="293" r:id="rId9"/>
    <p:sldId id="258" r:id="rId10"/>
    <p:sldId id="261" r:id="rId11"/>
    <p:sldId id="263" r:id="rId12"/>
    <p:sldId id="294" r:id="rId13"/>
    <p:sldId id="259" r:id="rId14"/>
    <p:sldId id="295" r:id="rId15"/>
    <p:sldId id="303" r:id="rId16"/>
    <p:sldId id="314" r:id="rId17"/>
    <p:sldId id="311" r:id="rId18"/>
    <p:sldId id="312" r:id="rId19"/>
    <p:sldId id="296" r:id="rId20"/>
    <p:sldId id="308" r:id="rId21"/>
    <p:sldId id="300" r:id="rId22"/>
    <p:sldId id="307" r:id="rId23"/>
    <p:sldId id="282" r:id="rId24"/>
    <p:sldId id="315" r:id="rId25"/>
    <p:sldId id="318" r:id="rId26"/>
    <p:sldId id="316" r:id="rId27"/>
    <p:sldId id="317" r:id="rId28"/>
    <p:sldId id="326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283" r:id="rId37"/>
    <p:sldId id="288" r:id="rId38"/>
    <p:sldId id="290" r:id="rId39"/>
    <p:sldId id="284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65" r:id="rId48"/>
    <p:sldId id="266" r:id="rId49"/>
    <p:sldId id="267" r:id="rId50"/>
    <p:sldId id="268" r:id="rId51"/>
    <p:sldId id="269" r:id="rId52"/>
  </p:sldIdLst>
  <p:sldSz cx="9144000" cy="6858000" type="screen4x3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DDA"/>
    <a:srgbClr val="660066"/>
    <a:srgbClr val="FF99FF"/>
    <a:srgbClr val="D719A5"/>
    <a:srgbClr val="000099"/>
    <a:srgbClr val="00FFFF"/>
    <a:srgbClr val="63E6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9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94000"/>
                <a:satMod val="114000"/>
                <a:lumMod val="96000"/>
              </a:schemeClr>
            </a:gs>
            <a:gs pos="94000">
              <a:schemeClr val="bg2">
                <a:tint val="92000"/>
                <a:shade val="66000"/>
                <a:satMod val="110000"/>
                <a:lumMod val="20000"/>
              </a:schemeClr>
            </a:gs>
            <a:gs pos="100000">
              <a:schemeClr val="bg2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17.10.2017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bawe.com/sites/default/files/styles/popup/public/produktbilder/ebawe-regalbediengeraet-01.jpg?itok=G_49Xxlz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bawe.com/sites/default/files/styles/popup/public/produktbilder/ebawe-regalbediengeraet-01.jpg?itok=G_49Xxlz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1800" b="1" dirty="0" smtClean="0">
                <a:solidFill>
                  <a:srgbClr val="00B050"/>
                </a:solidFill>
              </a:rPr>
              <a:t>Дисциплина «Технология бетона 2»</a:t>
            </a:r>
            <a:br>
              <a:rPr lang="ru-RU" sz="1800" b="1" dirty="0" smtClean="0">
                <a:solidFill>
                  <a:srgbClr val="00B050"/>
                </a:solidFill>
              </a:rPr>
            </a:br>
            <a:r>
              <a:rPr lang="ru-RU" sz="1800" b="1" dirty="0" smtClean="0">
                <a:solidFill>
                  <a:srgbClr val="00B050"/>
                </a:solidFill>
              </a:rPr>
              <a:t>Тема </a:t>
            </a:r>
            <a:r>
              <a:rPr lang="ru-RU" sz="1800" b="1" dirty="0" smtClean="0">
                <a:solidFill>
                  <a:srgbClr val="00B050"/>
                </a:solidFill>
              </a:rPr>
              <a:t>№13</a:t>
            </a:r>
            <a:r>
              <a:rPr lang="ru-RU" sz="1800" b="1" dirty="0" smtClean="0">
                <a:solidFill>
                  <a:srgbClr val="00B050"/>
                </a:solidFill>
              </a:rPr>
              <a:t/>
            </a:r>
            <a:br>
              <a:rPr lang="ru-RU" sz="1800" b="1" dirty="0" smtClean="0">
                <a:solidFill>
                  <a:srgbClr val="00B050"/>
                </a:solidFill>
              </a:rPr>
            </a:br>
            <a:r>
              <a:rPr lang="ru-RU" sz="1800" b="1" dirty="0" smtClean="0">
                <a:solidFill>
                  <a:srgbClr val="00B050"/>
                </a:solidFill>
              </a:rPr>
              <a:t>«Конвейерные технологии производства железобетонных изделий»</a:t>
            </a:r>
            <a:endParaRPr lang="ru-RU" sz="1800" b="1" dirty="0">
              <a:solidFill>
                <a:srgbClr val="00B05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60032" y="4437112"/>
            <a:ext cx="3309803" cy="1260629"/>
          </a:xfrm>
        </p:spPr>
        <p:txBody>
          <a:bodyPr/>
          <a:lstStyle/>
          <a:p>
            <a:endParaRPr lang="ru-RU" dirty="0" smtClean="0"/>
          </a:p>
          <a:p>
            <a:r>
              <a:rPr lang="ru-RU" sz="1400" b="1" dirty="0" smtClean="0">
                <a:solidFill>
                  <a:srgbClr val="00B050"/>
                </a:solidFill>
              </a:rPr>
              <a:t>Акад. Проф. Колесникова И.В.</a:t>
            </a:r>
            <a:endParaRPr lang="ru-RU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3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1628800"/>
            <a:ext cx="727280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Отформованное изделие вместе с формующей лентой поступает в камеру для тепловой обработки, в которой на расстоянии 3—4 м расположены 5—6 </a:t>
            </a:r>
            <a:r>
              <a:rPr lang="ru-RU" sz="1400" dirty="0" err="1">
                <a:latin typeface="Georgia" pitchFamily="18" charset="0"/>
                <a:ea typeface="Times New Roman"/>
              </a:rPr>
              <a:t>пригрузочных</a:t>
            </a:r>
            <a:r>
              <a:rPr lang="ru-RU" sz="1400" dirty="0">
                <a:latin typeface="Georgia" pitchFamily="18" charset="0"/>
                <a:ea typeface="Times New Roman"/>
              </a:rPr>
              <a:t> валков. Пар в камеру поступает по коллекторам. Сверху пропариваемое изделие закрыто от воздействия пара прорезиненной лентой, верхняя ветвь которой очищается с помощью очистителя, представляющего собой вращающийся вал с закрепленными на нем резиновыми пластинами.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smtClean="0">
                <a:latin typeface="Georgia" pitchFamily="18" charset="0"/>
                <a:ea typeface="Times New Roman"/>
              </a:rPr>
              <a:t>В </a:t>
            </a:r>
            <a:r>
              <a:rPr lang="ru-RU" sz="1400" dirty="0">
                <a:latin typeface="Georgia" pitchFamily="18" charset="0"/>
                <a:ea typeface="Times New Roman"/>
              </a:rPr>
              <a:t>конце формующей ленты (у приводной станции) смонтирована установка для шпаклевки изделий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sz="1400" dirty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С конвейера изделие сходит на обгонный рольганг, который с большей скоростью передает отформованное изделие на </a:t>
            </a:r>
            <a:r>
              <a:rPr lang="ru-RU" sz="1400" dirty="0" err="1">
                <a:latin typeface="Georgia" pitchFamily="18" charset="0"/>
                <a:ea typeface="Times New Roman"/>
              </a:rPr>
              <a:t>кантователь</a:t>
            </a:r>
            <a:r>
              <a:rPr lang="ru-RU" sz="1400" dirty="0">
                <a:latin typeface="Georgia" pitchFamily="18" charset="0"/>
                <a:ea typeface="Times New Roman"/>
              </a:rPr>
              <a:t>. Последний переводит изделие в вертикальное положение, мостовой кран передает его на склад готовой продукции. Вибропрокатный конвейер имеет пульт управления</a:t>
            </a:r>
            <a:r>
              <a:rPr lang="ru-RU" sz="1400" dirty="0">
                <a:solidFill>
                  <a:srgbClr val="666666"/>
                </a:solidFill>
                <a:latin typeface="Georgia" pitchFamily="18" charset="0"/>
                <a:ea typeface="Times New Roman"/>
              </a:rPr>
              <a:t>.</a:t>
            </a:r>
            <a:endParaRPr lang="ru-RU" sz="1400" dirty="0">
              <a:effectLst/>
              <a:latin typeface="Georgia" pitchFamily="18" charset="0"/>
              <a:ea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16016" y="44624"/>
            <a:ext cx="28792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rgbClr val="FFFF00"/>
                </a:solidFill>
                <a:latin typeface="Times New Roman"/>
                <a:ea typeface="Times New Roman"/>
              </a:rPr>
              <a:t>Вибропрокатный конвейер </a:t>
            </a:r>
            <a:endParaRPr lang="ru-RU" dirty="0" smtClean="0">
              <a:solidFill>
                <a:srgbClr val="FFFF00"/>
              </a:solidFill>
              <a:latin typeface="Times New Roman"/>
              <a:ea typeface="Times New Roman"/>
            </a:endParaRPr>
          </a:p>
          <a:p>
            <a:pPr lvl="0"/>
            <a:r>
              <a:rPr lang="ru-RU" dirty="0" smtClean="0">
                <a:solidFill>
                  <a:srgbClr val="FFFF00"/>
                </a:solidFill>
                <a:latin typeface="Times New Roman"/>
                <a:ea typeface="Times New Roman"/>
              </a:rPr>
              <a:t>(</a:t>
            </a:r>
            <a:r>
              <a:rPr lang="ru-RU" dirty="0">
                <a:solidFill>
                  <a:srgbClr val="FFFF00"/>
                </a:solidFill>
                <a:latin typeface="Times New Roman"/>
                <a:ea typeface="Times New Roman"/>
              </a:rPr>
              <a:t>БПС-6М) </a:t>
            </a:r>
          </a:p>
        </p:txBody>
      </p:sp>
    </p:spTree>
    <p:extLst>
      <p:ext uri="{BB962C8B-B14F-4D97-AF65-F5344CB8AC3E}">
        <p14:creationId xmlns:p14="http://schemas.microsoft.com/office/powerpoint/2010/main" val="261315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build.ru/uploads/posts/2012-02/1328291246_2.20_novyy-razm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8" y="1684727"/>
            <a:ext cx="81438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7870" y="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63E60A"/>
                </a:solidFill>
                <a:latin typeface="Georgia" pitchFamily="18" charset="0"/>
              </a:rPr>
              <a:t>Кассетно-конвейерная технология</a:t>
            </a:r>
            <a:endParaRPr lang="ru-RU" b="1" dirty="0">
              <a:solidFill>
                <a:srgbClr val="63E60A"/>
              </a:solidFill>
              <a:latin typeface="Georg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2718" y="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63E60A"/>
                </a:solidFill>
                <a:latin typeface="Georgia" pitchFamily="18" charset="0"/>
              </a:rPr>
              <a:t>Кассетно-конвейерная технология</a:t>
            </a:r>
            <a:endParaRPr lang="ru-RU" b="1" dirty="0">
              <a:solidFill>
                <a:srgbClr val="63E60A"/>
              </a:solidFill>
              <a:latin typeface="Georgia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8002" y="4149080"/>
            <a:ext cx="8248266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000099"/>
                </a:solidFill>
                <a:latin typeface="Georgia" pitchFamily="18" charset="0"/>
              </a:rPr>
              <a:t>Кассетно-конвейерная линия</a:t>
            </a:r>
          </a:p>
          <a:p>
            <a:pPr algn="ctr"/>
            <a:r>
              <a:rPr lang="ru-RU" sz="1400" dirty="0" smtClean="0">
                <a:solidFill>
                  <a:srgbClr val="000099"/>
                </a:solidFill>
                <a:latin typeface="Georgia" pitchFamily="18" charset="0"/>
              </a:rPr>
              <a:t>1,7 – посты опускания и подъема с </a:t>
            </a:r>
            <a:r>
              <a:rPr lang="ru-RU" sz="1400" dirty="0" err="1" smtClean="0">
                <a:solidFill>
                  <a:srgbClr val="000099"/>
                </a:solidFill>
                <a:latin typeface="Georgia" pitchFamily="18" charset="0"/>
              </a:rPr>
              <a:t>кантователями</a:t>
            </a:r>
            <a:r>
              <a:rPr lang="ru-RU" sz="1400" dirty="0" smtClean="0">
                <a:solidFill>
                  <a:srgbClr val="000099"/>
                </a:solidFill>
                <a:latin typeface="Georgia" pitchFamily="18" charset="0"/>
              </a:rPr>
              <a:t>, 2 – пост чистки и смазки щитов, 3 – пост комплектации, 4 – пост  формования, 5 – зона термообработки , 6 – пост распалубки, 8 – пост переналадки щитов</a:t>
            </a:r>
            <a:endParaRPr lang="ru-RU" sz="1400" dirty="0">
              <a:solidFill>
                <a:srgbClr val="000099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61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3856" y="404663"/>
            <a:ext cx="77048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Кассетно-конвейерные линии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 </a:t>
            </a: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:</a:t>
            </a:r>
          </a:p>
          <a:p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пакет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вертикальных форм, перемещающийся по ходу технологического потока с интервалом, определяемым ритмом работы линии.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  <a:cs typeface="Times New Roman"/>
              </a:rPr>
              <a:t>Характерными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  <a:cs typeface="Times New Roman"/>
              </a:rPr>
              <a:t>особенностями кассетно-конвейерных линий в отличие от стендовых установок являются: наличие большого числа форм в пакете; локальный характер осуществления каждой технологической операции; шаговое перемещение пакета походу технологического потока; периодическое присоединение и отсоединение крайних щитов при сохранении сплоченности основного пакета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  <a:cs typeface="Times New Roman"/>
              </a:rPr>
              <a:t>.</a:t>
            </a:r>
          </a:p>
          <a:p>
            <a:endParaRPr lang="ru-RU" sz="1400" dirty="0" smtClean="0">
              <a:solidFill>
                <a:prstClr val="black"/>
              </a:solidFill>
              <a:latin typeface="Georgia" pitchFamily="18" charset="0"/>
              <a:ea typeface="Times New Roman"/>
              <a:cs typeface="Times New Roman"/>
            </a:endParaRPr>
          </a:p>
          <a:p>
            <a:r>
              <a:rPr lang="ru-RU" sz="1600" b="1" dirty="0" smtClean="0">
                <a:solidFill>
                  <a:srgbClr val="C00000"/>
                </a:solidFill>
                <a:latin typeface="Georgia" pitchFamily="18" charset="0"/>
                <a:ea typeface="Times New Roman"/>
                <a:cs typeface="Times New Roman"/>
              </a:rPr>
              <a:t>Технологические операции</a:t>
            </a:r>
            <a:endParaRPr lang="ru-RU" sz="1600" b="1" dirty="0">
              <a:solidFill>
                <a:srgbClr val="C00000"/>
              </a:solidFill>
              <a:latin typeface="Georgia" pitchFamily="18" charset="0"/>
              <a:ea typeface="Times New Roman"/>
              <a:cs typeface="Times New Roman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ru-RU" sz="1400" dirty="0" smtClean="0">
                <a:latin typeface="Georgia" pitchFamily="18" charset="0"/>
                <a:ea typeface="Times New Roman"/>
              </a:rPr>
              <a:t>Формы</a:t>
            </a:r>
            <a:r>
              <a:rPr lang="ru-RU" sz="1400" dirty="0">
                <a:latin typeface="Georgia" pitchFamily="18" charset="0"/>
                <a:ea typeface="Times New Roman"/>
              </a:rPr>
              <a:t>, образованные щитами и бортоснасткой, устанавливают в начале пакета, где бетонную смесь укладывают и уплотняют.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В пакете щиты соединены системой связей. Чаще всего это четыре связи, располагающиеся по боковым сторонам щитов в двух уровнях по высоте. Они представляют собой винтовые стяжки, клиновые или эксцентриковые зажимы, а также могут выполняться в виде единых штанг или рычажных систем, связывающих весь пакет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400" dirty="0" smtClean="0">
                <a:latin typeface="Georgia" pitchFamily="18" charset="0"/>
                <a:ea typeface="Times New Roman"/>
              </a:rPr>
              <a:t>Перемещают </a:t>
            </a:r>
            <a:r>
              <a:rPr lang="ru-RU" sz="1400" dirty="0">
                <a:latin typeface="Georgia" pitchFamily="18" charset="0"/>
                <a:ea typeface="Times New Roman"/>
              </a:rPr>
              <a:t>на пост термообработки, а затем распалубки, где изделия извлекают а свободные щиты снова поступают в начало пакета, проходя посты вспомогательных операций: чистку, смазку, установку арматуры.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endParaRPr lang="ru-RU" sz="1400" dirty="0">
              <a:latin typeface="Georgia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10337" y="0"/>
            <a:ext cx="3100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dirty="0">
                <a:solidFill>
                  <a:srgbClr val="63E60A"/>
                </a:solidFill>
                <a:latin typeface="Georgia" pitchFamily="18" charset="0"/>
              </a:rPr>
              <a:t>Кассетно-конвейерная </a:t>
            </a:r>
            <a:endParaRPr lang="ru-RU" b="1" dirty="0" smtClean="0">
              <a:solidFill>
                <a:srgbClr val="63E60A"/>
              </a:solidFill>
              <a:latin typeface="Georgia" pitchFamily="18" charset="0"/>
            </a:endParaRPr>
          </a:p>
          <a:p>
            <a:pPr lvl="0"/>
            <a:r>
              <a:rPr lang="ru-RU" b="1" dirty="0" smtClean="0">
                <a:solidFill>
                  <a:srgbClr val="63E60A"/>
                </a:solidFill>
                <a:latin typeface="Georgia" pitchFamily="18" charset="0"/>
              </a:rPr>
              <a:t>технология</a:t>
            </a:r>
            <a:endParaRPr lang="ru-RU" b="1" dirty="0">
              <a:solidFill>
                <a:srgbClr val="63E60A"/>
              </a:solidFill>
              <a:latin typeface="Georgia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5880" y="4869160"/>
            <a:ext cx="80648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162DDA"/>
                </a:solidFill>
                <a:latin typeface="Georgia" pitchFamily="18" charset="0"/>
              </a:rPr>
              <a:t>Укладка и уплотнение бетонной смеси</a:t>
            </a:r>
            <a:r>
              <a:rPr lang="ru-RU" sz="1400" dirty="0">
                <a:latin typeface="Georgia" pitchFamily="18" charset="0"/>
              </a:rPr>
              <a:t>— традиционная кассетная. </a:t>
            </a:r>
          </a:p>
          <a:p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Термообработка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400" dirty="0" smtClean="0">
                <a:latin typeface="Georgia" pitchFamily="18" charset="0"/>
              </a:rPr>
              <a:t> посредством  контактного способа через щиты, обогреваемые паром или </a:t>
            </a:r>
            <a:r>
              <a:rPr lang="ru-RU" sz="1400" dirty="0" err="1" smtClean="0">
                <a:latin typeface="Georgia" pitchFamily="18" charset="0"/>
              </a:rPr>
              <a:t>электропрогревом</a:t>
            </a:r>
            <a:r>
              <a:rPr lang="ru-RU" sz="1400" dirty="0" smtClean="0">
                <a:latin typeface="Georgia" pitchFamily="18" charset="0"/>
              </a:rPr>
              <a:t>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1400" dirty="0" smtClean="0">
                <a:latin typeface="Georgia" pitchFamily="18" charset="0"/>
              </a:rPr>
              <a:t>  </a:t>
            </a:r>
            <a:r>
              <a:rPr lang="ru-RU" sz="1400" dirty="0" err="1" smtClean="0">
                <a:latin typeface="Georgia" pitchFamily="18" charset="0"/>
              </a:rPr>
              <a:t>примением</a:t>
            </a:r>
            <a:r>
              <a:rPr lang="ru-RU" sz="1400" dirty="0" smtClean="0">
                <a:latin typeface="Georgia" pitchFamily="18" charset="0"/>
              </a:rPr>
              <a:t> предварительно разогретых бетонных смесей. </a:t>
            </a:r>
          </a:p>
          <a:p>
            <a:r>
              <a:rPr lang="ru-RU" sz="1400" dirty="0" err="1" smtClean="0">
                <a:latin typeface="Georgia" pitchFamily="18" charset="0"/>
              </a:rPr>
              <a:t>Электроразогрев</a:t>
            </a:r>
            <a:r>
              <a:rPr lang="ru-RU" sz="1400" dirty="0" smtClean="0">
                <a:latin typeface="Georgia" pitchFamily="18" charset="0"/>
              </a:rPr>
              <a:t> </a:t>
            </a:r>
            <a:r>
              <a:rPr lang="ru-RU" sz="1400" dirty="0">
                <a:latin typeface="Georgia" pitchFamily="18" charset="0"/>
              </a:rPr>
              <a:t>смеси можно производить непосредственно в отсеках. </a:t>
            </a:r>
          </a:p>
          <a:p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83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rbuild.ru/uploads/posts/2012-02/1328291428_2.21_novyy-razm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3458924" cy="61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0024" y="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>
                <a:solidFill>
                  <a:srgbClr val="63E60A"/>
                </a:solidFill>
                <a:latin typeface="Georgia" pitchFamily="18" charset="0"/>
              </a:rPr>
              <a:t>Кассетно-конвейерная технология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5873115"/>
            <a:ext cx="3458924" cy="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283968" y="1268760"/>
            <a:ext cx="4248472" cy="44644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rgbClr val="000099"/>
                </a:solidFill>
                <a:latin typeface="Georgia" pitchFamily="18" charset="0"/>
              </a:rPr>
              <a:t>Схемы кассетно-конвейерных линий</a:t>
            </a:r>
          </a:p>
          <a:p>
            <a:pPr algn="ctr"/>
            <a:endParaRPr lang="ru-RU" sz="1400" b="1" dirty="0" smtClean="0">
              <a:solidFill>
                <a:srgbClr val="000099"/>
              </a:solidFill>
              <a:latin typeface="Georgia" pitchFamily="18" charset="0"/>
            </a:endParaRP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а– линия с подвижными щитами</a:t>
            </a: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б– линия </a:t>
            </a:r>
            <a:r>
              <a:rPr lang="ru-RU" sz="1200" b="1" dirty="0" err="1" smtClean="0">
                <a:solidFill>
                  <a:srgbClr val="000099"/>
                </a:solidFill>
                <a:latin typeface="Georgia" pitchFamily="18" charset="0"/>
              </a:rPr>
              <a:t>наклоного</a:t>
            </a:r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 формования</a:t>
            </a: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в – линия с подвижными щитами на базе кассетного оборудования</a:t>
            </a: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г – вертикально-замкнутая линия</a:t>
            </a:r>
          </a:p>
          <a:p>
            <a:endParaRPr lang="ru-RU" sz="1200" b="1" dirty="0" smtClean="0">
              <a:solidFill>
                <a:srgbClr val="000099"/>
              </a:solidFill>
              <a:latin typeface="Georgia" pitchFamily="18" charset="0"/>
            </a:endParaRP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1 – </a:t>
            </a:r>
            <a:r>
              <a:rPr lang="ru-RU" sz="1200" b="1" dirty="0" err="1" smtClean="0">
                <a:solidFill>
                  <a:srgbClr val="000099"/>
                </a:solidFill>
                <a:latin typeface="Georgia" pitchFamily="18" charset="0"/>
              </a:rPr>
              <a:t>гидротолкатели</a:t>
            </a:r>
            <a:endParaRPr lang="ru-RU" sz="1200" b="1" dirty="0" smtClean="0">
              <a:solidFill>
                <a:srgbClr val="000099"/>
              </a:solidFill>
              <a:latin typeface="Georgia" pitchFamily="18" charset="0"/>
            </a:endParaRP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2 - форма</a:t>
            </a: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3 - бункер</a:t>
            </a:r>
          </a:p>
          <a:p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4 - щит</a:t>
            </a:r>
          </a:p>
          <a:p>
            <a:r>
              <a:rPr lang="ru-RU" sz="1200" b="1" dirty="0">
                <a:solidFill>
                  <a:srgbClr val="000099"/>
                </a:solidFill>
                <a:latin typeface="Georgia" pitchFamily="18" charset="0"/>
              </a:rPr>
              <a:t>5</a:t>
            </a:r>
            <a:r>
              <a:rPr lang="ru-RU" sz="1200" b="1" dirty="0" smtClean="0">
                <a:solidFill>
                  <a:srgbClr val="000099"/>
                </a:solidFill>
                <a:latin typeface="Georgia" pitchFamily="18" charset="0"/>
              </a:rPr>
              <a:t> – опорная рама</a:t>
            </a:r>
          </a:p>
          <a:p>
            <a:pPr algn="ctr"/>
            <a:endParaRPr lang="ru-RU" sz="1400" b="1" dirty="0">
              <a:solidFill>
                <a:srgbClr val="000099"/>
              </a:solidFill>
              <a:latin typeface="Georgia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5576" y="404664"/>
            <a:ext cx="288032" cy="257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00099"/>
                </a:solidFill>
                <a:latin typeface="Georgia" pitchFamily="18" charset="0"/>
              </a:rPr>
              <a:t>а</a:t>
            </a:r>
            <a:endParaRPr lang="ru-RU" dirty="0">
              <a:solidFill>
                <a:srgbClr val="000099"/>
              </a:solidFill>
              <a:latin typeface="Georgia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3048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7219"/>
            <a:ext cx="3048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76" y="4581128"/>
            <a:ext cx="30480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55576" y="1873596"/>
            <a:ext cx="280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olidFill>
                  <a:srgbClr val="000099"/>
                </a:solidFill>
                <a:latin typeface="Georgia" pitchFamily="18" charset="0"/>
              </a:rPr>
              <a:t>б</a:t>
            </a:r>
            <a:endParaRPr lang="ru-RU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1" y="3183508"/>
            <a:ext cx="27463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624771" y="4585116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solidFill>
                  <a:srgbClr val="000099"/>
                </a:solidFill>
                <a:latin typeface="Georgia" pitchFamily="18" charset="0"/>
              </a:rPr>
              <a:t>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51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764704"/>
            <a:ext cx="8136904" cy="489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</a:rPr>
            </a:br>
            <a:r>
              <a:rPr lang="ru-RU" b="1" i="1" dirty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Кассетно-конвейерные линии </a:t>
            </a:r>
            <a:r>
              <a:rPr lang="ru-RU" b="1" i="1" dirty="0" smtClean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 различают</a:t>
            </a:r>
            <a:endParaRPr lang="ru-RU" b="1" dirty="0">
              <a:solidFill>
                <a:srgbClr val="162DDA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600" dirty="0" smtClean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-  по </a:t>
            </a:r>
            <a:r>
              <a:rPr lang="ru-RU" sz="1600" dirty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замкнутому кольцевому </a:t>
            </a:r>
            <a:endParaRPr lang="ru-RU" sz="1600" dirty="0" smtClean="0">
              <a:solidFill>
                <a:srgbClr val="162DDA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600" dirty="0" smtClean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-  челночному </a:t>
            </a:r>
            <a:r>
              <a:rPr lang="ru-RU" sz="1600" dirty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циклам. </a:t>
            </a:r>
            <a:endParaRPr lang="ru-RU" sz="1600" dirty="0" smtClean="0">
              <a:solidFill>
                <a:srgbClr val="162DDA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600" dirty="0" smtClean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При </a:t>
            </a:r>
            <a:r>
              <a:rPr lang="ru-RU" sz="1600" dirty="0">
                <a:solidFill>
                  <a:srgbClr val="162DDA"/>
                </a:solidFill>
                <a:latin typeface="Times New Roman"/>
                <a:ea typeface="Times New Roman"/>
                <a:cs typeface="Times New Roman"/>
              </a:rPr>
              <a:t>замкнутом кольцевом цикле 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щиты перемещаются непрерывно в пакете или в свободном состоянии по ходу технологического потока, последовательно проходя все посты. </a:t>
            </a:r>
            <a:endParaRPr lang="ru-RU" sz="1600" dirty="0" smtClean="0"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600" dirty="0" smtClean="0">
                <a:latin typeface="Times New Roman"/>
                <a:ea typeface="Times New Roman"/>
                <a:cs typeface="Times New Roman"/>
              </a:rPr>
              <a:t>В 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зависимости от способа возврата свободных щитов кольцевая линия может быть </a:t>
            </a:r>
            <a:r>
              <a:rPr lang="ru-RU" sz="1600" dirty="0">
                <a:solidFill>
                  <a:srgbClr val="D719A5"/>
                </a:solidFill>
                <a:latin typeface="Times New Roman"/>
                <a:ea typeface="Times New Roman"/>
                <a:cs typeface="Times New Roman"/>
              </a:rPr>
              <a:t>горизонтально или вертикально замкнутой. </a:t>
            </a:r>
            <a:endParaRPr lang="ru-RU" sz="1600" dirty="0" smtClean="0">
              <a:solidFill>
                <a:srgbClr val="D719A5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600" dirty="0" smtClean="0">
                <a:solidFill>
                  <a:srgbClr val="D719A5"/>
                </a:solidFill>
                <a:latin typeface="Times New Roman"/>
                <a:ea typeface="Times New Roman"/>
                <a:cs typeface="Times New Roman"/>
              </a:rPr>
              <a:t>В </a:t>
            </a:r>
            <a:r>
              <a:rPr lang="ru-RU" sz="1600" dirty="0">
                <a:solidFill>
                  <a:srgbClr val="D719A5"/>
                </a:solidFill>
                <a:latin typeface="Times New Roman"/>
                <a:ea typeface="Times New Roman"/>
                <a:cs typeface="Times New Roman"/>
              </a:rPr>
              <a:t>горизонтально замкнутой 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линии весь цикл движения щитов осуществляется в горизонтальной плоскости, </a:t>
            </a:r>
            <a:r>
              <a:rPr lang="ru-RU" sz="1600" dirty="0">
                <a:solidFill>
                  <a:srgbClr val="D719A5"/>
                </a:solidFill>
                <a:latin typeface="Times New Roman"/>
                <a:ea typeface="Times New Roman"/>
                <a:cs typeface="Times New Roman"/>
              </a:rPr>
              <a:t>в вертикально замкнутой </a:t>
            </a:r>
            <a:r>
              <a:rPr lang="ru-RU" sz="1600" dirty="0">
                <a:latin typeface="Times New Roman"/>
                <a:ea typeface="Times New Roman"/>
                <a:cs typeface="Times New Roman"/>
              </a:rPr>
              <a:t>— участок возврата щитов расположен в другом уровне относительно формовочного поста и передача щитов на этот участок и обратно производится при их вертикальном перемещении, т. е. линия замыкается в вертикальной плоскости.</a:t>
            </a:r>
            <a:endParaRPr lang="ru-RU" sz="16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13785" y="0"/>
            <a:ext cx="3100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dirty="0">
                <a:solidFill>
                  <a:srgbClr val="63E60A"/>
                </a:solidFill>
                <a:latin typeface="Georgia" pitchFamily="18" charset="0"/>
              </a:rPr>
              <a:t>Кассетно-конвейерная </a:t>
            </a:r>
            <a:endParaRPr lang="ru-RU" b="1" dirty="0" smtClean="0">
              <a:solidFill>
                <a:srgbClr val="63E60A"/>
              </a:solidFill>
              <a:latin typeface="Georgia" pitchFamily="18" charset="0"/>
            </a:endParaRPr>
          </a:p>
          <a:p>
            <a:pPr lvl="0"/>
            <a:r>
              <a:rPr lang="ru-RU" b="1" dirty="0" smtClean="0">
                <a:solidFill>
                  <a:srgbClr val="63E60A"/>
                </a:solidFill>
                <a:latin typeface="Georgia" pitchFamily="18" charset="0"/>
              </a:rPr>
              <a:t>технология</a:t>
            </a:r>
            <a:endParaRPr lang="ru-RU" b="1" dirty="0">
              <a:solidFill>
                <a:srgbClr val="63E60A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7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836712"/>
            <a:ext cx="8064896" cy="4286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b="1" dirty="0" smtClean="0">
                <a:solidFill>
                  <a:srgbClr val="D719A5"/>
                </a:solidFill>
                <a:latin typeface="Georgia" pitchFamily="18" charset="0"/>
                <a:ea typeface="Calibri"/>
                <a:cs typeface="Times New Roman"/>
              </a:rPr>
              <a:t>Разновидности </a:t>
            </a:r>
            <a:r>
              <a:rPr lang="ru-RU" sz="1600" b="1" dirty="0">
                <a:solidFill>
                  <a:srgbClr val="D719A5"/>
                </a:solidFill>
                <a:latin typeface="Georgia" pitchFamily="18" charset="0"/>
                <a:ea typeface="Calibri"/>
                <a:cs typeface="Times New Roman"/>
              </a:rPr>
              <a:t>кассетно-конвейерных технологий </a:t>
            </a:r>
            <a:endParaRPr lang="ru-RU" sz="1600" b="1" dirty="0" smtClean="0">
              <a:solidFill>
                <a:srgbClr val="D719A5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кассетно-шаговая</a:t>
            </a:r>
            <a:endParaRPr lang="ru-RU" sz="1600" dirty="0"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метод подвижных щитов </a:t>
            </a:r>
            <a:endParaRPr lang="ru-RU" sz="1600" dirty="0" smtClean="0"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 err="1">
                <a:latin typeface="Georgia" pitchFamily="18" charset="0"/>
                <a:ea typeface="Calibri"/>
                <a:cs typeface="Times New Roman"/>
              </a:rPr>
              <a:t>челночнокассетно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-конвейерная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/>
            </a:r>
            <a:br>
              <a:rPr lang="ru-RU" sz="1600" dirty="0">
                <a:latin typeface="Georgia" pitchFamily="18" charset="0"/>
                <a:ea typeface="Calibri"/>
                <a:cs typeface="Times New Roman"/>
              </a:rPr>
            </a:br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>Основное отличие метода подвижных щитов от кассетно-конвейерного заключается в процессе заполнения кассетных отсеков бетоном. Кассетная установка в данном случае помимо щитов оборудуется пакетами, включающими бортовую оснастку.</a:t>
            </a:r>
            <a:br>
              <a:rPr lang="ru-RU" sz="1400" dirty="0">
                <a:latin typeface="Georgia" pitchFamily="18" charset="0"/>
                <a:ea typeface="Calibri"/>
                <a:cs typeface="Times New Roman"/>
              </a:rPr>
            </a:br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/>
            </a:r>
            <a:br>
              <a:rPr lang="ru-RU" sz="1400" dirty="0">
                <a:latin typeface="Georgia" pitchFamily="18" charset="0"/>
                <a:ea typeface="Calibri"/>
                <a:cs typeface="Times New Roman"/>
              </a:rPr>
            </a:br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>При заполнении формы бетоном пакет поднимается в верхнее положение до уровня верхних кромок щита. В процессе опускания пакета бетон из </a:t>
            </a:r>
            <a:r>
              <a:rPr lang="ru-RU" sz="1400" dirty="0" err="1">
                <a:latin typeface="Georgia" pitchFamily="18" charset="0"/>
                <a:ea typeface="Calibri"/>
                <a:cs typeface="Times New Roman"/>
              </a:rPr>
              <a:t>вибробункеров</a:t>
            </a:r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> заполняет отсеки кассеты. После термообработки и распалубки изделий щиты и пакеты с бортовой оснасткой поступают на посты чистки, смазки, оснащения арматурой и закладными деталями, затем вновь на </a:t>
            </a:r>
            <a:r>
              <a:rPr lang="ru-RU" sz="1400" dirty="0" smtClean="0">
                <a:latin typeface="Georgia" pitchFamily="18" charset="0"/>
                <a:ea typeface="Calibri"/>
                <a:cs typeface="Times New Roman"/>
              </a:rPr>
              <a:t>пост формования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.</a:t>
            </a:r>
            <a:endParaRPr lang="ru-RU" sz="1600" dirty="0">
              <a:effectLst/>
              <a:latin typeface="Georgia" pitchFamily="18" charset="0"/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88024" y="-1786"/>
            <a:ext cx="3100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b="1" dirty="0">
                <a:solidFill>
                  <a:srgbClr val="63E60A"/>
                </a:solidFill>
                <a:latin typeface="Georgia" pitchFamily="18" charset="0"/>
              </a:rPr>
              <a:t>Кассетно-конвейерная </a:t>
            </a:r>
            <a:endParaRPr lang="ru-RU" b="1" dirty="0" smtClean="0">
              <a:solidFill>
                <a:srgbClr val="63E60A"/>
              </a:solidFill>
              <a:latin typeface="Georgia" pitchFamily="18" charset="0"/>
            </a:endParaRPr>
          </a:p>
          <a:p>
            <a:pPr lvl="0"/>
            <a:r>
              <a:rPr lang="ru-RU" b="1" dirty="0" smtClean="0">
                <a:solidFill>
                  <a:srgbClr val="63E60A"/>
                </a:solidFill>
                <a:latin typeface="Georgia" pitchFamily="18" charset="0"/>
              </a:rPr>
              <a:t>технология</a:t>
            </a:r>
            <a:endParaRPr lang="ru-RU" b="1" dirty="0">
              <a:solidFill>
                <a:srgbClr val="63E60A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2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9509052" cy="428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70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0891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32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8092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01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1412776"/>
            <a:ext cx="820891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162DDA"/>
                </a:solidFill>
                <a:latin typeface="Times New Roman"/>
                <a:ea typeface="Times New Roman"/>
              </a:rPr>
              <a:t>Двухъярусный стан </a:t>
            </a:r>
          </a:p>
          <a:p>
            <a:endParaRPr lang="ru-RU" b="1" dirty="0" smtClean="0">
              <a:solidFill>
                <a:srgbClr val="162DDA"/>
              </a:solidFill>
              <a:latin typeface="Times New Roman"/>
              <a:ea typeface="Times New Roman"/>
            </a:endParaRPr>
          </a:p>
          <a:p>
            <a:r>
              <a:rPr lang="ru-RU" sz="1600" dirty="0" smtClean="0">
                <a:latin typeface="Georgia" pitchFamily="18" charset="0"/>
                <a:ea typeface="Times New Roman"/>
              </a:rPr>
              <a:t>работает </a:t>
            </a:r>
            <a:r>
              <a:rPr lang="ru-RU" sz="1600" dirty="0">
                <a:latin typeface="Georgia" pitchFamily="18" charset="0"/>
                <a:ea typeface="Times New Roman"/>
              </a:rPr>
              <a:t>по принципу вертикально замкнутого конвейера тележечного типа с формами-вагонетками, перемещаемыми по рельсовым путям верхнего и нижнего ярусов. </a:t>
            </a:r>
            <a:endParaRPr lang="ru-RU" sz="1600" dirty="0" smtClean="0">
              <a:latin typeface="Georgia" pitchFamily="18" charset="0"/>
              <a:ea typeface="Times New Roman"/>
            </a:endParaRPr>
          </a:p>
          <a:p>
            <a:endParaRPr lang="ru-RU" dirty="0" smtClean="0">
              <a:latin typeface="Georgia" pitchFamily="18" charset="0"/>
              <a:ea typeface="Times New Roman"/>
            </a:endParaRPr>
          </a:p>
          <a:p>
            <a:r>
              <a:rPr lang="ru-RU" sz="1600" b="1" dirty="0" smtClean="0">
                <a:solidFill>
                  <a:srgbClr val="D719A5"/>
                </a:solidFill>
                <a:latin typeface="Georgia" pitchFamily="18" charset="0"/>
                <a:ea typeface="Times New Roman"/>
              </a:rPr>
              <a:t>Стан состоит из 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подъемника-</a:t>
            </a:r>
            <a:r>
              <a:rPr lang="ru-RU" sz="1600" dirty="0" err="1">
                <a:solidFill>
                  <a:srgbClr val="162DDA"/>
                </a:solidFill>
                <a:latin typeface="Georgia" pitchFamily="18" charset="0"/>
                <a:ea typeface="Times New Roman"/>
              </a:rPr>
              <a:t>снижателя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 бетоноукладчика,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err="1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вибронасадки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,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разравнивающей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рейки,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заглаживающего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валика</a:t>
            </a: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затирочной машины,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устройства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д</a:t>
            </a: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ля 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перемещения форм-вагонеток и щелевой камеры для тепло-влажностной обработки</a:t>
            </a: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.</a:t>
            </a:r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 Передвижение состава вагонеток пульсирующее. </a:t>
            </a:r>
            <a:endParaRPr lang="ru-RU" sz="1600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endParaRPr lang="ru-RU" sz="1600" dirty="0">
              <a:latin typeface="Georgia" pitchFamily="18" charset="0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60032" y="1886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FF99FF"/>
                </a:solidFill>
                <a:latin typeface="Georgia" pitchFamily="18" charset="0"/>
              </a:rPr>
              <a:t>Двухярусный</a:t>
            </a:r>
            <a:r>
              <a:rPr lang="ru-RU" dirty="0" smtClean="0">
                <a:solidFill>
                  <a:srgbClr val="FF99FF"/>
                </a:solidFill>
                <a:latin typeface="Georgia" pitchFamily="18" charset="0"/>
              </a:rPr>
              <a:t> стан</a:t>
            </a:r>
            <a:endParaRPr lang="ru-RU" dirty="0">
              <a:solidFill>
                <a:srgbClr val="FF99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7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342637"/>
            <a:ext cx="7992888" cy="6288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162DDA"/>
                </a:solidFill>
                <a:latin typeface="Times New Roman"/>
                <a:ea typeface="Times New Roman"/>
              </a:rPr>
              <a:t>Достоинства </a:t>
            </a:r>
            <a:r>
              <a:rPr lang="ru-RU" b="1" dirty="0">
                <a:solidFill>
                  <a:srgbClr val="162DDA"/>
                </a:solidFill>
                <a:latin typeface="Times New Roman"/>
                <a:ea typeface="Times New Roman"/>
              </a:rPr>
              <a:t>конвейерной технологии: </a:t>
            </a:r>
            <a:endParaRPr lang="ru-RU" b="1" dirty="0" smtClean="0">
              <a:solidFill>
                <a:srgbClr val="162DDA"/>
              </a:solidFill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dirty="0" smtClean="0">
                <a:latin typeface="Times New Roman"/>
                <a:ea typeface="Times New Roman"/>
              </a:rPr>
              <a:t>непрерывность </a:t>
            </a:r>
            <a:r>
              <a:rPr lang="ru-RU" dirty="0">
                <a:latin typeface="Times New Roman"/>
                <a:ea typeface="Times New Roman"/>
              </a:rPr>
              <a:t>потока и четкость ритма одновременного выполнения всех </a:t>
            </a:r>
            <a:r>
              <a:rPr lang="ru-RU" dirty="0" smtClean="0">
                <a:latin typeface="Times New Roman"/>
                <a:ea typeface="Times New Roman"/>
              </a:rPr>
              <a:t>операций, способствующие </a:t>
            </a:r>
            <a:r>
              <a:rPr lang="ru-RU" dirty="0">
                <a:latin typeface="Times New Roman"/>
                <a:ea typeface="Times New Roman"/>
              </a:rPr>
              <a:t>предотвращению простоев; </a:t>
            </a:r>
            <a:endParaRPr lang="ru-RU" dirty="0" smtClean="0"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dirty="0">
                <a:latin typeface="Times New Roman"/>
                <a:ea typeface="Times New Roman"/>
              </a:rPr>
              <a:t>п</a:t>
            </a:r>
            <a:r>
              <a:rPr lang="ru-RU" dirty="0" smtClean="0">
                <a:latin typeface="Times New Roman"/>
                <a:ea typeface="Times New Roman"/>
              </a:rPr>
              <a:t>ооперационное </a:t>
            </a:r>
            <a:r>
              <a:rPr lang="ru-RU" dirty="0">
                <a:latin typeface="Times New Roman"/>
                <a:ea typeface="Times New Roman"/>
              </a:rPr>
              <a:t>расчленение технологического процесса по стандартным специализированным постам и узкая </a:t>
            </a:r>
            <a:r>
              <a:rPr lang="ru-RU" dirty="0" smtClean="0">
                <a:latin typeface="Times New Roman"/>
                <a:ea typeface="Times New Roman"/>
              </a:rPr>
              <a:t>специализация, обеспечивающие </a:t>
            </a:r>
            <a:r>
              <a:rPr lang="ru-RU" dirty="0">
                <a:latin typeface="Times New Roman"/>
                <a:ea typeface="Times New Roman"/>
              </a:rPr>
              <a:t>высокую производительно труда и создают предпосылки для комплексной механизации и автоматизации и контроля пооперационных процессов; </a:t>
            </a:r>
            <a:endParaRPr lang="ru-RU" dirty="0" smtClean="0"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dirty="0" smtClean="0">
                <a:latin typeface="Times New Roman"/>
                <a:ea typeface="Times New Roman"/>
              </a:rPr>
              <a:t>Повышенный коэффициент </a:t>
            </a:r>
            <a:r>
              <a:rPr lang="ru-RU" dirty="0">
                <a:latin typeface="Times New Roman"/>
                <a:ea typeface="Times New Roman"/>
              </a:rPr>
              <a:t>использования технологического оборудования, формовочной оснастки и т.д</a:t>
            </a:r>
            <a:r>
              <a:rPr lang="ru-RU" dirty="0" smtClean="0">
                <a:latin typeface="Times New Roman"/>
                <a:ea typeface="Times New Roman"/>
              </a:rPr>
              <a:t>.</a:t>
            </a:r>
          </a:p>
          <a:p>
            <a:endParaRPr lang="ru-RU" dirty="0">
              <a:latin typeface="Times New Roman"/>
              <a:ea typeface="Times New Roman"/>
            </a:endParaRPr>
          </a:p>
          <a:p>
            <a:r>
              <a:rPr lang="ru-RU" b="1" dirty="0">
                <a:solidFill>
                  <a:srgbClr val="00B050"/>
                </a:solidFill>
                <a:latin typeface="Times New Roman"/>
                <a:ea typeface="Times New Roman"/>
              </a:rPr>
              <a:t>Недостатки конвейерной </a:t>
            </a:r>
            <a:r>
              <a:rPr lang="ru-RU" b="1" dirty="0" smtClean="0">
                <a:solidFill>
                  <a:srgbClr val="00B050"/>
                </a:solidFill>
                <a:latin typeface="Times New Roman"/>
                <a:ea typeface="Times New Roman"/>
              </a:rPr>
              <a:t>технологии: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ru-RU" dirty="0" smtClean="0">
                <a:latin typeface="Times New Roman"/>
                <a:ea typeface="Times New Roman"/>
              </a:rPr>
              <a:t>повышенные </a:t>
            </a:r>
            <a:r>
              <a:rPr lang="ru-RU" dirty="0">
                <a:latin typeface="Times New Roman"/>
                <a:ea typeface="Times New Roman"/>
              </a:rPr>
              <a:t>капиталовложения в результате увеличения механовооруженности, </a:t>
            </a:r>
            <a:endParaRPr lang="ru-RU" dirty="0" smtClean="0"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dirty="0" smtClean="0">
                <a:latin typeface="Times New Roman"/>
                <a:ea typeface="Times New Roman"/>
              </a:rPr>
              <a:t>возрастание </a:t>
            </a:r>
            <a:r>
              <a:rPr lang="ru-RU" dirty="0">
                <a:latin typeface="Times New Roman"/>
                <a:ea typeface="Times New Roman"/>
              </a:rPr>
              <a:t>затрат на обслуживание механизмов и оборудования, </a:t>
            </a:r>
            <a:endParaRPr lang="ru-RU" dirty="0" smtClean="0"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ru-RU" dirty="0" smtClean="0">
                <a:latin typeface="Times New Roman"/>
                <a:ea typeface="Times New Roman"/>
              </a:rPr>
              <a:t>снижение </a:t>
            </a:r>
            <a:r>
              <a:rPr lang="ru-RU" dirty="0">
                <a:latin typeface="Times New Roman"/>
                <a:ea typeface="Times New Roman"/>
              </a:rPr>
              <a:t>гибкости технологии, что ведет при переходе на новую номенклатуру к значительной реконструкции </a:t>
            </a:r>
            <a:r>
              <a:rPr lang="ru-RU" dirty="0" smtClean="0">
                <a:latin typeface="Times New Roman"/>
                <a:ea typeface="Times New Roman"/>
              </a:rPr>
              <a:t>линии</a:t>
            </a:r>
          </a:p>
          <a:p>
            <a:pPr marL="285750" lvl="0" indent="-285750">
              <a:spcAft>
                <a:spcPts val="1000"/>
              </a:spcAft>
              <a:buFont typeface="Wingdings" pitchFamily="2" charset="2"/>
              <a:buChar char="q"/>
            </a:pPr>
            <a:r>
              <a:rPr lang="ru-RU" dirty="0">
                <a:effectLst/>
                <a:latin typeface="Times New Roman"/>
                <a:ea typeface="Times New Roman"/>
              </a:rPr>
              <a:t> 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повышенная металлоемкость. </a:t>
            </a:r>
          </a:p>
          <a:p>
            <a:pPr lvl="0">
              <a:spcAft>
                <a:spcPts val="1000"/>
              </a:spcAft>
            </a:pPr>
            <a:r>
              <a:rPr lang="ru-RU" sz="1600" dirty="0" smtClean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Металлоемкость форм - </a:t>
            </a:r>
            <a:r>
              <a:rPr lang="ru-RU" sz="1600" dirty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7...8 т металла на каждый 1 м</a:t>
            </a:r>
            <a:r>
              <a:rPr lang="ru-RU" sz="1600" baseline="30000" dirty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3</a:t>
            </a:r>
            <a:r>
              <a:rPr lang="ru-RU" sz="1600" dirty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 формуемого в них изделия, т. е. масса формы в 3 раза и более превышает массу изделия в форме. Этот технико-экономический показатель является важной характеристикой при проектировании заводов с конвейерной технологией</a:t>
            </a:r>
            <a:r>
              <a:rPr lang="ru-RU" sz="1600" dirty="0" smtClean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.</a:t>
            </a:r>
          </a:p>
          <a:p>
            <a:pPr lvl="0">
              <a:spcAft>
                <a:spcPts val="1000"/>
              </a:spcAft>
            </a:pPr>
            <a:r>
              <a:rPr lang="ru-RU" sz="1600" dirty="0" smtClean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Georgia" pitchFamily="18" charset="0"/>
                <a:ea typeface="Calibri"/>
                <a:cs typeface="Times New Roman"/>
              </a:rPr>
              <a:t>Снижается применением паллет, съемной опалубки.</a:t>
            </a:r>
            <a:endParaRPr lang="ru-RU" sz="1600" dirty="0">
              <a:solidFill>
                <a:srgbClr val="FF00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60032" y="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Достоинства, недостатки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7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s-macine.ru/images/image3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676875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478786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162DDA"/>
                </a:solidFill>
              </a:rPr>
              <a:t>Двухъярусный конвейер для производства железобетонных изделий </a:t>
            </a:r>
          </a:p>
          <a:p>
            <a:r>
              <a:rPr lang="ru-RU" sz="1400" dirty="0">
                <a:solidFill>
                  <a:srgbClr val="162DDA"/>
                </a:solidFill>
              </a:rPr>
              <a:t>а — общий вид; б — схема сборочной единицы бетоноукладчика </a:t>
            </a:r>
          </a:p>
        </p:txBody>
      </p:sp>
    </p:spTree>
    <p:extLst>
      <p:ext uri="{BB962C8B-B14F-4D97-AF65-F5344CB8AC3E}">
        <p14:creationId xmlns:p14="http://schemas.microsoft.com/office/powerpoint/2010/main" val="3108313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2151" y="620688"/>
            <a:ext cx="820891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b="1" dirty="0">
                <a:solidFill>
                  <a:srgbClr val="D719A5"/>
                </a:solidFill>
                <a:latin typeface="Georgia" pitchFamily="18" charset="0"/>
                <a:ea typeface="Calibri"/>
                <a:cs typeface="Times New Roman"/>
              </a:rPr>
              <a:t>Технологический процесс изготовления изделий на двухъярусном стане </a:t>
            </a:r>
            <a:endParaRPr lang="ru-RU" sz="1600" b="1" dirty="0" smtClean="0">
              <a:solidFill>
                <a:srgbClr val="D719A5"/>
              </a:solidFill>
              <a:latin typeface="Georgia" pitchFamily="18" charset="0"/>
              <a:ea typeface="Calibri"/>
              <a:cs typeface="Times New Roman"/>
            </a:endParaRPr>
          </a:p>
          <a:p>
            <a:pPr lvl="0"/>
            <a:endParaRPr lang="ru-RU" sz="1600" dirty="0">
              <a:solidFill>
                <a:prstClr val="black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Подъемник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, расположенный в конце конвейера, подает форму-вагонетку с нижнего (заглубленного) яруса на верхний, толкатель передвигает ее на первый пост, где мостовой кран извлекает изделие из формы. Освободившуюся форму подают на пост чистки и смазки. </a:t>
            </a:r>
            <a:endParaRPr lang="ru-RU" sz="1400" dirty="0">
              <a:solidFill>
                <a:prstClr val="black"/>
              </a:solidFill>
              <a:latin typeface="Georgia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smtClean="0">
                <a:latin typeface="Georgia" pitchFamily="18" charset="0"/>
                <a:ea typeface="Times New Roman"/>
              </a:rPr>
              <a:t>Укладывают </a:t>
            </a:r>
            <a:r>
              <a:rPr lang="ru-RU" sz="1400" dirty="0">
                <a:latin typeface="Georgia" pitchFamily="18" charset="0"/>
                <a:ea typeface="Times New Roman"/>
              </a:rPr>
              <a:t>обычную или предварительно напряженную арматуру (на поддоне установлены упоры для восприятия натяжения рабочей арматуры), фиксируют закладные детали, монтируют скрытую электропроводку и внутренние трубопроводы, </a:t>
            </a:r>
            <a:r>
              <a:rPr lang="ru-RU" sz="1400" dirty="0" err="1">
                <a:latin typeface="Georgia" pitchFamily="18" charset="0"/>
                <a:ea typeface="Times New Roman"/>
              </a:rPr>
              <a:t>замоноличиваемые</a:t>
            </a:r>
            <a:r>
              <a:rPr lang="ru-RU" sz="1400" dirty="0">
                <a:latin typeface="Georgia" pitchFamily="18" charset="0"/>
                <a:ea typeface="Times New Roman"/>
              </a:rPr>
              <a:t> в тело панели.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smtClean="0">
                <a:latin typeface="Georgia" pitchFamily="18" charset="0"/>
                <a:ea typeface="Times New Roman"/>
              </a:rPr>
              <a:t>Подготовленная </a:t>
            </a:r>
            <a:r>
              <a:rPr lang="ru-RU" sz="1400" dirty="0">
                <a:latin typeface="Georgia" pitchFamily="18" charset="0"/>
                <a:ea typeface="Times New Roman"/>
              </a:rPr>
              <a:t>форма поступает в зону формования вдоль стана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к бетоноукладчику, </a:t>
            </a:r>
            <a:r>
              <a:rPr lang="ru-RU" sz="1400" dirty="0">
                <a:latin typeface="Georgia" pitchFamily="18" charset="0"/>
                <a:ea typeface="Times New Roman"/>
              </a:rPr>
              <a:t>который, перемещаясь перпендикулярно направлению движения формы, подает бетон в форму через отверстие </a:t>
            </a:r>
            <a:r>
              <a:rPr lang="ru-RU" sz="1400" dirty="0" err="1">
                <a:latin typeface="Georgia" pitchFamily="18" charset="0"/>
                <a:ea typeface="Times New Roman"/>
              </a:rPr>
              <a:t>вибронасадки</a:t>
            </a:r>
            <a:r>
              <a:rPr lang="ru-RU" sz="1400" dirty="0">
                <a:latin typeface="Georgia" pitchFamily="18" charset="0"/>
                <a:ea typeface="Times New Roman"/>
              </a:rPr>
              <a:t> по всей ширине формы, уплотняет ее и заглаживает специальными приспособлениями (рейками, валиками и дисковой затирочной машиной).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smtClean="0">
                <a:latin typeface="Georgia" pitchFamily="18" charset="0"/>
                <a:ea typeface="Times New Roman"/>
              </a:rPr>
              <a:t>После предварительного подогрева на </a:t>
            </a:r>
            <a:r>
              <a:rPr lang="ru-RU" sz="1400" dirty="0">
                <a:latin typeface="Georgia" pitchFamily="18" charset="0"/>
                <a:ea typeface="Times New Roman"/>
              </a:rPr>
              <a:t>верхнем ярусе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 (</a:t>
            </a:r>
            <a:r>
              <a:rPr lang="ru-RU" sz="1400" dirty="0">
                <a:latin typeface="Georgia" pitchFamily="18" charset="0"/>
                <a:ea typeface="Times New Roman"/>
              </a:rPr>
              <a:t>в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щелевой камере </a:t>
            </a:r>
            <a:r>
              <a:rPr lang="ru-RU" sz="1400" dirty="0">
                <a:latin typeface="Georgia" pitchFamily="18" charset="0"/>
                <a:ea typeface="Times New Roman"/>
              </a:rPr>
              <a:t>предварительного подогрева (t — 30 °С</a:t>
            </a:r>
            <a:r>
              <a:rPr lang="ru-RU" sz="1400" dirty="0" smtClean="0">
                <a:latin typeface="Times New Roman"/>
                <a:ea typeface="Times New Roman"/>
              </a:rPr>
              <a:t>)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изделие </a:t>
            </a:r>
            <a:r>
              <a:rPr lang="ru-RU" sz="1400" dirty="0">
                <a:latin typeface="Georgia" pitchFamily="18" charset="0"/>
                <a:ea typeface="Times New Roman"/>
              </a:rPr>
              <a:t>с формой-вагонеткой поступает с помощью </a:t>
            </a:r>
            <a:r>
              <a:rPr lang="ru-RU" sz="1400" dirty="0" err="1">
                <a:latin typeface="Georgia" pitchFamily="18" charset="0"/>
                <a:ea typeface="Times New Roman"/>
              </a:rPr>
              <a:t>снижателя</a:t>
            </a:r>
            <a:r>
              <a:rPr lang="ru-RU" sz="1400" dirty="0">
                <a:latin typeface="Georgia" pitchFamily="18" charset="0"/>
                <a:ea typeface="Times New Roman"/>
              </a:rPr>
              <a:t> в нижний ярус стана, где происходят </a:t>
            </a:r>
            <a:r>
              <a:rPr lang="ru-RU" sz="1400" dirty="0" err="1">
                <a:latin typeface="Georgia" pitchFamily="18" charset="0"/>
                <a:ea typeface="Times New Roman"/>
              </a:rPr>
              <a:t>тепловлажностная</a:t>
            </a:r>
            <a:r>
              <a:rPr lang="ru-RU" sz="1400" dirty="0">
                <a:latin typeface="Georgia" pitchFamily="18" charset="0"/>
                <a:ea typeface="Times New Roman"/>
              </a:rPr>
              <a:t> обработка и остывание панели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. </a:t>
            </a:r>
          </a:p>
          <a:p>
            <a:r>
              <a:rPr lang="ru-RU" sz="1400" dirty="0" smtClean="0">
                <a:latin typeface="Georgia" pitchFamily="18" charset="0"/>
                <a:ea typeface="Times New Roman"/>
              </a:rPr>
              <a:t>       Время </a:t>
            </a:r>
            <a:r>
              <a:rPr lang="ru-RU" sz="1400" dirty="0">
                <a:latin typeface="Georgia" pitchFamily="18" charset="0"/>
                <a:ea typeface="Times New Roman"/>
              </a:rPr>
              <a:t>предварительной выдержки изделий 45—60 мин, время нахождения изделий в зоне подъема температуры 40—45 мин, время прохождения изделия через нижнюю щелевую камеру 4 ч, в том числе: подъем температуры до 90 °С 0,7 ч, изотермический прогрев при 90 °С 2,6 ч, остывание 0,7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ч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С поста съема мостовой кран переносит панели на самоходную тележку, которая транспортирует их в горизонтальном положении на пост контроля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1400" dirty="0">
              <a:effectLst/>
              <a:latin typeface="Georgia" pitchFamily="18" charset="0"/>
              <a:ea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701"/>
            <a:ext cx="22431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33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7000" y="1340768"/>
            <a:ext cx="7632848" cy="462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B050"/>
                </a:solidFill>
                <a:latin typeface="Georgia" pitchFamily="18" charset="0"/>
                <a:ea typeface="Times New Roman"/>
              </a:rPr>
              <a:t>Тепло-влажностная обработка</a:t>
            </a:r>
          </a:p>
          <a:p>
            <a:r>
              <a:rPr lang="ru-RU" sz="1400" b="1" dirty="0" smtClean="0">
                <a:solidFill>
                  <a:srgbClr val="660066"/>
                </a:solidFill>
                <a:latin typeface="Georgia" pitchFamily="18" charset="0"/>
                <a:ea typeface="Times New Roman"/>
              </a:rPr>
              <a:t>щелевые камеры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.</a:t>
            </a:r>
          </a:p>
          <a:p>
            <a:endParaRPr lang="ru-RU" sz="1400" dirty="0" smtClean="0">
              <a:solidFill>
                <a:prstClr val="black"/>
              </a:solidFill>
              <a:latin typeface="Georgia" pitchFamily="18" charset="0"/>
              <a:ea typeface="Times New Roman"/>
            </a:endParaRPr>
          </a:p>
          <a:p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      Камеры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выполняют в виде проходных тоннелей высотой около 1 м, по которым специальными механизмами перемещают формы-вагонетки с изделиями. </a:t>
            </a:r>
            <a:endParaRPr lang="ru-RU" sz="1400" dirty="0" smtClean="0">
              <a:solidFill>
                <a:prstClr val="black"/>
              </a:solidFill>
              <a:latin typeface="Georgia" pitchFamily="18" charset="0"/>
              <a:ea typeface="Times New Roman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      </a:t>
            </a:r>
            <a:r>
              <a:rPr lang="ru-RU" sz="1400" b="1" dirty="0" smtClean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Пропускная </a:t>
            </a:r>
            <a:r>
              <a:rPr lang="ru-RU" sz="1400" b="1" dirty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способность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Calibri"/>
                <a:cs typeface="Times New Roman"/>
              </a:rPr>
              <a:t>щелевой камеры тепловой обработки соответствует производительности конвейера; продолжительность тепловой обработки в зависимости от ритма конвейера составляет 9... 12 ч.</a:t>
            </a:r>
          </a:p>
          <a:p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      Свежеотформованные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изделия, перемещаясь вдоль камеры, </a:t>
            </a:r>
            <a:r>
              <a:rPr lang="ru-RU" sz="1400" b="1" dirty="0" smtClean="0">
                <a:solidFill>
                  <a:srgbClr val="660066"/>
                </a:solidFill>
                <a:latin typeface="Georgia" pitchFamily="18" charset="0"/>
                <a:ea typeface="Times New Roman"/>
              </a:rPr>
              <a:t>подвергаются ТВО  в </a:t>
            </a:r>
            <a:r>
              <a:rPr lang="ru-RU" sz="1400" b="1" dirty="0">
                <a:solidFill>
                  <a:srgbClr val="660066"/>
                </a:solidFill>
                <a:latin typeface="Georgia" pitchFamily="18" charset="0"/>
                <a:ea typeface="Times New Roman"/>
              </a:rPr>
              <a:t>соответствия с заданным температурным режимом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. Небольшая высота камер исключает перепады температуры среды в их поперечном сечении и создает одинаковые температурно-влажностные условия твердения каждого изделия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.</a:t>
            </a:r>
          </a:p>
          <a:p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      </a:t>
            </a:r>
            <a:r>
              <a:rPr lang="ru-RU" sz="1400" b="1" dirty="0" smtClean="0">
                <a:solidFill>
                  <a:srgbClr val="660066"/>
                </a:solidFill>
                <a:latin typeface="Georgia" pitchFamily="18" charset="0"/>
                <a:ea typeface="Times New Roman"/>
              </a:rPr>
              <a:t>Длина </a:t>
            </a:r>
            <a:r>
              <a:rPr lang="ru-RU" sz="1400" b="1" dirty="0">
                <a:solidFill>
                  <a:srgbClr val="660066"/>
                </a:solidFill>
                <a:latin typeface="Georgia" pitchFamily="18" charset="0"/>
                <a:ea typeface="Times New Roman"/>
              </a:rPr>
              <a:t>камер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непрерывного действия определяется производительностью конвейеров и продолжительностью тепловой обработки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.</a:t>
            </a:r>
          </a:p>
          <a:p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       </a:t>
            </a:r>
            <a:r>
              <a:rPr lang="ru-RU" sz="1400" b="1" dirty="0" smtClean="0">
                <a:solidFill>
                  <a:srgbClr val="660066"/>
                </a:solidFill>
                <a:latin typeface="Georgia" pitchFamily="18" charset="0"/>
                <a:ea typeface="Times New Roman"/>
              </a:rPr>
              <a:t>Компоновка </a:t>
            </a:r>
            <a:r>
              <a:rPr lang="ru-RU" sz="1400" b="1" dirty="0">
                <a:solidFill>
                  <a:srgbClr val="660066"/>
                </a:solidFill>
                <a:latin typeface="Georgia" pitchFamily="18" charset="0"/>
                <a:ea typeface="Times New Roman"/>
              </a:rPr>
              <a:t>камер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непрерывного действия зависят от принятой схемы конвейерной линии. Камеры могут быть выполнены напольными или заглубленными, причем поверхность перекрытий камер используется выполнения различных технологических операций по производству изделий. </a:t>
            </a:r>
            <a:endParaRPr lang="ru-RU" sz="1400" dirty="0" smtClean="0">
              <a:solidFill>
                <a:prstClr val="black"/>
              </a:solidFill>
              <a:latin typeface="Georgia" pitchFamily="18" charset="0"/>
              <a:ea typeface="Times New Roman"/>
            </a:endParaRPr>
          </a:p>
          <a:p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  <a:ea typeface="Times New Roman"/>
              </a:rPr>
              <a:t>    При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  <a:ea typeface="Times New Roman"/>
              </a:rPr>
              <a:t>необходимости сокращения длины камер непрерывного действия их выполняют блоками в несколько рядов по горизонтали и вертикали.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2040" y="18864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99FF"/>
                </a:solidFill>
                <a:latin typeface="Georgia" pitchFamily="18" charset="0"/>
              </a:rPr>
              <a:t>ТВО в </a:t>
            </a:r>
            <a:r>
              <a:rPr lang="ru-RU" sz="1600" dirty="0" err="1" smtClean="0">
                <a:solidFill>
                  <a:srgbClr val="FF99FF"/>
                </a:solidFill>
                <a:latin typeface="Georgia" pitchFamily="18" charset="0"/>
              </a:rPr>
              <a:t>конвейерых</a:t>
            </a:r>
            <a:r>
              <a:rPr lang="ru-RU" sz="1600" dirty="0" smtClean="0">
                <a:solidFill>
                  <a:srgbClr val="FF99FF"/>
                </a:solidFill>
                <a:latin typeface="Georgia" pitchFamily="18" charset="0"/>
              </a:rPr>
              <a:t> технологиях</a:t>
            </a:r>
            <a:endParaRPr lang="ru-RU" sz="1600" dirty="0">
              <a:solidFill>
                <a:srgbClr val="FF99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96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3592" y="570498"/>
            <a:ext cx="80648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</a:rPr>
              <a:t>Завод по </a:t>
            </a:r>
            <a:r>
              <a:rPr lang="ru-RU" sz="1600" b="1" dirty="0">
                <a:solidFill>
                  <a:srgbClr val="162DDA"/>
                </a:solidFill>
                <a:latin typeface="Georgia" pitchFamily="18" charset="0"/>
              </a:rPr>
              <a:t>производству ЖБИ </a:t>
            </a:r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</a:rPr>
              <a:t>с </a:t>
            </a:r>
            <a:r>
              <a:rPr lang="ru-RU" sz="1600" b="1" dirty="0">
                <a:solidFill>
                  <a:srgbClr val="162DDA"/>
                </a:solidFill>
                <a:latin typeface="Georgia" pitchFamily="18" charset="0"/>
              </a:rPr>
              <a:t>производственной площадью 7000 м2 </a:t>
            </a:r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</a:rPr>
              <a:t> (Франция)</a:t>
            </a:r>
          </a:p>
          <a:p>
            <a:r>
              <a:rPr lang="ru-RU" sz="1400" dirty="0" smtClean="0">
                <a:latin typeface="Georgia" pitchFamily="18" charset="0"/>
              </a:rPr>
              <a:t>Линия </a:t>
            </a:r>
            <a:r>
              <a:rPr lang="ru-RU" sz="1400" dirty="0">
                <a:latin typeface="Georgia" pitchFamily="18" charset="0"/>
              </a:rPr>
              <a:t>конвейерного типа с циркуляцией поддонов компании A2C в </a:t>
            </a:r>
            <a:r>
              <a:rPr lang="ru-RU" sz="1400" dirty="0" err="1">
                <a:latin typeface="Georgia" pitchFamily="18" charset="0"/>
              </a:rPr>
              <a:t>Сиври-Кортри</a:t>
            </a:r>
            <a:r>
              <a:rPr lang="ru-RU" sz="1400" dirty="0">
                <a:latin typeface="Georgia" pitchFamily="18" charset="0"/>
              </a:rPr>
              <a:t> </a:t>
            </a:r>
            <a:r>
              <a:rPr lang="ru-RU" sz="1400" dirty="0" smtClean="0">
                <a:latin typeface="Georgia" pitchFamily="18" charset="0"/>
              </a:rPr>
              <a:t>для </a:t>
            </a:r>
            <a:r>
              <a:rPr lang="ru-RU" sz="1400" dirty="0">
                <a:latin typeface="Georgia" pitchFamily="18" charset="0"/>
              </a:rPr>
              <a:t>производства плит перекрытий, двойных стеновых панелей, а также сборных бетонных изделий с внутренней </a:t>
            </a:r>
            <a:r>
              <a:rPr lang="ru-RU" sz="1400" dirty="0" smtClean="0">
                <a:latin typeface="Georgia" pitchFamily="18" charset="0"/>
              </a:rPr>
              <a:t>изоляцией, </a:t>
            </a:r>
            <a:r>
              <a:rPr lang="ru-RU" sz="1400" dirty="0">
                <a:latin typeface="Georgia" pitchFamily="18" charset="0"/>
              </a:rPr>
              <a:t>отвечает самым высоким технологическим </a:t>
            </a:r>
            <a:r>
              <a:rPr lang="ru-RU" sz="1400" dirty="0" smtClean="0">
                <a:latin typeface="Georgia" pitchFamily="18" charset="0"/>
              </a:rPr>
              <a:t>стандартам (полная автоматизация). </a:t>
            </a:r>
          </a:p>
          <a:p>
            <a:endParaRPr lang="ru-RU" sz="1600" dirty="0">
              <a:latin typeface="Georgia" pitchFamily="18" charset="0"/>
            </a:endParaRPr>
          </a:p>
          <a:p>
            <a:r>
              <a:rPr lang="ru-RU" sz="1600" dirty="0" smtClean="0">
                <a:latin typeface="Georgia" pitchFamily="18" charset="0"/>
              </a:rPr>
              <a:t>Обеспечивает </a:t>
            </a:r>
            <a:r>
              <a:rPr lang="ru-RU" sz="1600" dirty="0">
                <a:latin typeface="Georgia" pitchFamily="18" charset="0"/>
              </a:rPr>
              <a:t>производительность более </a:t>
            </a:r>
            <a:r>
              <a:rPr lang="ru-RU" sz="1600" b="1" dirty="0">
                <a:solidFill>
                  <a:srgbClr val="660066"/>
                </a:solidFill>
                <a:latin typeface="Georgia" pitchFamily="18" charset="0"/>
              </a:rPr>
              <a:t>700 000 м2 в год</a:t>
            </a:r>
            <a:r>
              <a:rPr lang="ru-RU" sz="1600" b="1" dirty="0" smtClean="0">
                <a:solidFill>
                  <a:srgbClr val="660066"/>
                </a:solidFill>
                <a:latin typeface="Georgia" pitchFamily="18" charset="0"/>
              </a:rPr>
              <a:t>.</a:t>
            </a:r>
          </a:p>
          <a:p>
            <a:r>
              <a:rPr lang="ru-RU" sz="1400" dirty="0" smtClean="0">
                <a:latin typeface="Georgia" pitchFamily="18" charset="0"/>
              </a:rPr>
              <a:t>Спроектирован </a:t>
            </a:r>
            <a:r>
              <a:rPr lang="ru-RU" sz="1400" dirty="0">
                <a:latin typeface="Georgia" pitchFamily="18" charset="0"/>
              </a:rPr>
              <a:t>и поставлен </a:t>
            </a:r>
            <a:r>
              <a:rPr lang="ru-RU" sz="1400" dirty="0" smtClean="0">
                <a:latin typeface="Georgia" pitchFamily="18" charset="0"/>
              </a:rPr>
              <a:t>машиностроительной </a:t>
            </a:r>
            <a:r>
              <a:rPr lang="ru-RU" sz="1400" dirty="0">
                <a:latin typeface="Georgia" pitchFamily="18" charset="0"/>
              </a:rPr>
              <a:t>компанией </a:t>
            </a:r>
            <a:r>
              <a:rPr lang="ru-RU" sz="1400" dirty="0" err="1">
                <a:solidFill>
                  <a:srgbClr val="D719A5"/>
                </a:solidFill>
                <a:latin typeface="Georgia" pitchFamily="18" charset="0"/>
              </a:rPr>
              <a:t>Vollert</a:t>
            </a:r>
            <a:r>
              <a:rPr lang="ru-RU" sz="1400" dirty="0" smtClean="0">
                <a:latin typeface="Georgia" pitchFamily="18" charset="0"/>
              </a:rPr>
              <a:t>, проект реализован </a:t>
            </a:r>
            <a:r>
              <a:rPr lang="ru-RU" sz="1400" dirty="0">
                <a:latin typeface="Georgia" pitchFamily="18" charset="0"/>
              </a:rPr>
              <a:t>менее чем за один год с момента подведения итогов </a:t>
            </a:r>
            <a:r>
              <a:rPr lang="ru-RU" sz="1400" dirty="0" smtClean="0">
                <a:latin typeface="Georgia" pitchFamily="18" charset="0"/>
              </a:rPr>
              <a:t>тендера</a:t>
            </a:r>
            <a:r>
              <a:rPr lang="ru-RU" sz="1600" dirty="0" smtClean="0">
                <a:latin typeface="Georgia" pitchFamily="18" charset="0"/>
              </a:rPr>
              <a:t>.</a:t>
            </a:r>
            <a:endParaRPr lang="ru-RU" sz="1600" dirty="0">
              <a:latin typeface="Georg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3704" y="-1427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FFFF"/>
                </a:solidFill>
                <a:latin typeface="Georgia" pitchFamily="18" charset="0"/>
              </a:rPr>
              <a:t>Инновации конвейерных технологий</a:t>
            </a:r>
            <a:endParaRPr lang="ru-RU" sz="1600" b="1" dirty="0">
              <a:solidFill>
                <a:srgbClr val="00FFFF"/>
              </a:solidFill>
              <a:latin typeface="Georgia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91768"/>
            <a:ext cx="581486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28750"/>
            <a:ext cx="6191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66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28750"/>
            <a:ext cx="6191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50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Формовочная палле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191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9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Формовочная палле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191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6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26838"/>
            <a:ext cx="4319042" cy="279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83568" y="548680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Поперечное перемещение</a:t>
            </a:r>
          </a:p>
          <a:p>
            <a:endParaRPr lang="ru-RU" dirty="0"/>
          </a:p>
          <a:p>
            <a:r>
              <a:rPr lang="ru-RU" dirty="0"/>
              <a:t>Поперечно-передвижная установка осуществляет поперечную транспортировку формовочных паллет внутри производственной линии.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11" y="3789040"/>
            <a:ext cx="4247753" cy="274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680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36712"/>
            <a:ext cx="3764271" cy="243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Устройство чистки палл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376678" cy="282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Чистка паллет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18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692696"/>
            <a:ext cx="8064896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b="1" dirty="0" smtClean="0">
                <a:solidFill>
                  <a:srgbClr val="00B050"/>
                </a:solidFill>
                <a:latin typeface="Georgia" pitchFamily="18" charset="0"/>
                <a:ea typeface="Calibri"/>
                <a:cs typeface="Times New Roman"/>
              </a:rPr>
              <a:t>Типы </a:t>
            </a:r>
            <a:r>
              <a:rPr lang="ru-RU" sz="1600" b="1" dirty="0">
                <a:solidFill>
                  <a:srgbClr val="00B050"/>
                </a:solidFill>
                <a:latin typeface="Georgia" pitchFamily="18" charset="0"/>
                <a:ea typeface="Calibri"/>
                <a:cs typeface="Times New Roman"/>
              </a:rPr>
              <a:t>конвейерных </a:t>
            </a:r>
            <a:r>
              <a:rPr lang="ru-RU" sz="1600" b="1" dirty="0" smtClean="0">
                <a:solidFill>
                  <a:srgbClr val="00B050"/>
                </a:solidFill>
                <a:latin typeface="Georgia" pitchFamily="18" charset="0"/>
                <a:ea typeface="Calibri"/>
                <a:cs typeface="Times New Roman"/>
              </a:rPr>
              <a:t>заводов</a:t>
            </a:r>
            <a:r>
              <a:rPr lang="ru-RU" sz="1600" b="1" dirty="0">
                <a:solidFill>
                  <a:srgbClr val="00B050"/>
                </a:solidFill>
                <a:latin typeface="Georgia" pitchFamily="18" charset="0"/>
                <a:ea typeface="Calibri"/>
                <a:cs typeface="Times New Roman"/>
              </a:rPr>
              <a:t>: </a:t>
            </a:r>
            <a:endParaRPr lang="ru-RU" sz="1600" b="1" dirty="0" smtClean="0">
              <a:solidFill>
                <a:srgbClr val="00B050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- </a:t>
            </a:r>
            <a:r>
              <a:rPr lang="ru-RU" sz="1600" dirty="0" smtClean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с </a:t>
            </a:r>
            <a:r>
              <a:rPr lang="ru-RU" sz="1600" dirty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одним узким конвейером производительностью 45 тыс. м3 железобетонных изделий в год; </a:t>
            </a:r>
            <a:endParaRPr lang="ru-RU" sz="1600" dirty="0" smtClean="0">
              <a:solidFill>
                <a:srgbClr val="660066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ru-RU" sz="1600" dirty="0" smtClean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- с </a:t>
            </a:r>
            <a:r>
              <a:rPr lang="ru-RU" sz="1600" dirty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двумя конвейерами (одним узким и одним широким) производительностью 90 тыс. м3 в год; </a:t>
            </a:r>
            <a:endParaRPr lang="ru-RU" sz="1600" dirty="0" smtClean="0">
              <a:solidFill>
                <a:srgbClr val="660066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ru-RU" sz="1600" dirty="0" smtClean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- с </a:t>
            </a:r>
            <a:r>
              <a:rPr lang="ru-RU" sz="1600" dirty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тремя конвейерами (двумя узкими и одним широким) производительностью 120 тыс. м3 в год; с четырьмя конвейерами (двумя узкими и двумя широкими) производительностью 190 тыс. </a:t>
            </a:r>
            <a:r>
              <a:rPr lang="ru-RU" sz="1600" dirty="0" smtClean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м3 и более </a:t>
            </a:r>
            <a:r>
              <a:rPr lang="ru-RU" sz="1600" dirty="0">
                <a:solidFill>
                  <a:srgbClr val="660066"/>
                </a:solidFill>
                <a:latin typeface="Georgia" pitchFamily="18" charset="0"/>
                <a:ea typeface="Calibri"/>
                <a:cs typeface="Times New Roman"/>
              </a:rPr>
              <a:t>в год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- с линиями циркуляции паллет продольными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- с линиями циркуляции </a:t>
            </a:r>
            <a:r>
              <a:rPr lang="ru-RU" sz="1600" dirty="0" err="1" smtClean="0">
                <a:latin typeface="Georgia" pitchFamily="18" charset="0"/>
                <a:ea typeface="Calibri"/>
                <a:cs typeface="Times New Roman"/>
              </a:rPr>
              <a:t>палеет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 продольным и поперечным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Средняя производительность 35000 куб м в год.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  <a:ea typeface="Calibri"/>
                <a:cs typeface="Times New Roman"/>
              </a:rPr>
              <a:t>Технологические </a:t>
            </a:r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  <a:ea typeface="Calibri"/>
                <a:cs typeface="Times New Roman"/>
              </a:rPr>
              <a:t>решения конвейерной технологии: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вибропрокатные конвейеры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ru-RU" sz="1600" dirty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к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ассетные конвейерные линии ( в </a:t>
            </a:r>
            <a:r>
              <a:rPr lang="ru-RU" sz="1600" dirty="0" err="1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т.ч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. с использованием установок карусельного типа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)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ru-RU" sz="1600" dirty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л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инии циркуляции паллет ( в </a:t>
            </a:r>
            <a:r>
              <a:rPr lang="ru-RU" sz="1600" dirty="0" err="1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т.ч.карусельного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 типа)</a:t>
            </a:r>
            <a:endParaRPr lang="ru-RU" sz="1600" dirty="0" smtClean="0">
              <a:solidFill>
                <a:srgbClr val="000099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buFont typeface="Courier New" pitchFamily="49" charset="0"/>
              <a:buChar char="o"/>
            </a:pPr>
            <a:r>
              <a:rPr lang="ru-RU" sz="1600" dirty="0" err="1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д</a:t>
            </a:r>
            <a:r>
              <a:rPr lang="ru-RU" sz="1600" dirty="0" err="1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вухярусные</a:t>
            </a:r>
            <a:r>
              <a:rPr lang="ru-RU" sz="1600" dirty="0" smtClean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> конвейеры</a:t>
            </a:r>
            <a:r>
              <a:rPr lang="ru-RU" sz="1600" dirty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  <a:t/>
            </a:r>
            <a:br>
              <a:rPr lang="ru-RU" sz="1600" dirty="0">
                <a:solidFill>
                  <a:srgbClr val="000099"/>
                </a:solidFill>
                <a:latin typeface="Georgia" pitchFamily="18" charset="0"/>
                <a:ea typeface="Calibri"/>
                <a:cs typeface="Times New Roman"/>
              </a:rPr>
            </a:br>
            <a:endParaRPr lang="ru-RU" sz="1600" dirty="0" smtClean="0">
              <a:solidFill>
                <a:srgbClr val="000099"/>
              </a:solidFill>
              <a:latin typeface="Georgia" pitchFamily="18" charset="0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ru-RU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401"/>
            <a:ext cx="32734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30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Устройство нанесения сма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434619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0" y="908720"/>
            <a:ext cx="4335670" cy="280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2" y="3843150"/>
            <a:ext cx="3736822" cy="24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7984" y="400506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Плоттер</a:t>
            </a:r>
          </a:p>
          <a:p>
            <a:endParaRPr lang="ru-RU" sz="1400" dirty="0"/>
          </a:p>
          <a:p>
            <a:r>
              <a:rPr lang="ru-RU" sz="1400" dirty="0"/>
              <a:t>Контуры бетонных элементов, получаемых из данных CAD, переносятся плоттером в масштабе 1:1 водорастворимой краской на формующую поверхность паллеты. Для повышения степени автоматизации можно также использовать роботизированную систему.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4310" y="-3170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Смазка паллеты, разметка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78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404664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>
                <a:solidFill>
                  <a:srgbClr val="4B4A4D"/>
                </a:solidFill>
                <a:latin typeface="Arial"/>
              </a:rPr>
              <a:t>Робот для установки и снятия опалубки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Для изготовления высококачественных сборных бетонных элементов, а также для повышения степени автоматизации производственного процесса используется полностью автоматическая роботизированная система. Складской робот выбирает требуемую опалубку со склада в соответствии с CAD-данными, полученными от системы </a:t>
            </a:r>
            <a:r>
              <a:rPr lang="ru-RU" sz="1400" b="1" i="1" dirty="0" err="1">
                <a:solidFill>
                  <a:srgbClr val="4B4A4D"/>
                </a:solidFill>
                <a:latin typeface="Arial"/>
              </a:rPr>
              <a:t>ebos</a:t>
            </a:r>
            <a:r>
              <a:rPr lang="ru-RU" sz="1400" b="1" i="1" dirty="0">
                <a:solidFill>
                  <a:srgbClr val="4B4A4D"/>
                </a:solidFill>
                <a:latin typeface="Arial"/>
              </a:rPr>
              <a:t>®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. Опалубочный робот позиционирует опалубку точно по размеру на формовочную поверхность в соответствии с изготавливаемыми элементами и активирует встроенные магниты опалубок. После извлечения элементов робот для снятия опалубки распознаёт опалубку при сканировании паллеты и снимает её автоматически. Затем опалубка автоматически направляется в систему чистки и смазки, после чего она отсортированная по длине поступает обратно на склад для опалубки.</a:t>
            </a:r>
            <a:endParaRPr lang="ru-RU" sz="1400" b="0" i="0" dirty="0">
              <a:solidFill>
                <a:srgbClr val="4B4A4D"/>
              </a:solidFill>
              <a:effectLst/>
              <a:latin typeface="Aria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20688"/>
            <a:ext cx="3757077" cy="24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84" y="3501008"/>
            <a:ext cx="3815705" cy="246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308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28750"/>
            <a:ext cx="6191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Укладка бетонной смеси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54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Уплотняющая установ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0125"/>
            <a:ext cx="6191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1886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виброуплотнение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27584" y="4592807"/>
            <a:ext cx="6390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Для обеспечения высокого качества бетона и точного формирования краёв и кромок </a:t>
            </a:r>
            <a:r>
              <a:rPr lang="ru-RU" sz="1400" dirty="0" err="1"/>
              <a:t>свежезагруженный</a:t>
            </a:r>
            <a:r>
              <a:rPr lang="ru-RU" sz="1400" dirty="0"/>
              <a:t> бетон необходимо уплотнить. По желанию клиента и в зависимости от конечного продукта могут использоваться уплотняющие установки с движениями в горизонтальном или вертикальном направлениях, или альтернативно, в комбинированном исполнении с движениями как в горизонтальном, так и вертикальном направлениях. При этом частоту колебаний можно плавно изменять в соответствии с различными типам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304614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4321475" cy="27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 descr="Заглаживающее устройств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4896544" cy="31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11663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заглаживание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407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02" y="2924944"/>
            <a:ext cx="4655798" cy="300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4607793" cy="297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5297" y="620688"/>
            <a:ext cx="84249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/>
              <a:t>Подъемно-передаточная платформа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Паллеты со </a:t>
            </a:r>
            <a:r>
              <a:rPr lang="ru-RU" sz="1400" dirty="0" err="1">
                <a:solidFill>
                  <a:srgbClr val="4B4A4D"/>
                </a:solidFill>
                <a:latin typeface="Arial"/>
              </a:rPr>
              <a:t>свежезабетонированными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 элементами поступают в комплекс стеллажей для сушки. Загрузка происходит полностью автоматически с помощью подъемно-передаточной платформы, управляемой системой </a:t>
            </a:r>
            <a:r>
              <a:rPr lang="ru-RU" sz="1400" b="1" i="1" dirty="0" err="1">
                <a:solidFill>
                  <a:srgbClr val="4B4A4D"/>
                </a:solidFill>
                <a:latin typeface="Arial"/>
              </a:rPr>
              <a:t>ebos</a:t>
            </a:r>
            <a:r>
              <a:rPr lang="ru-RU" sz="1400" b="1" i="1" dirty="0">
                <a:solidFill>
                  <a:srgbClr val="4B4A4D"/>
                </a:solidFill>
                <a:latin typeface="Arial"/>
              </a:rPr>
              <a:t>®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.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Для оптимального использования цеховой площади паллеты укладывают в стеллаж, в расположенные друг над другом ярусы. Подъемно-передаточная платформа</a:t>
            </a:r>
            <a:br>
              <a:rPr lang="ru-RU" sz="1400" dirty="0">
                <a:solidFill>
                  <a:srgbClr val="4B4A4D"/>
                </a:solidFill>
                <a:latin typeface="Arial"/>
              </a:rPr>
            </a:br>
            <a:r>
              <a:rPr lang="ru-RU" sz="1400" dirty="0">
                <a:solidFill>
                  <a:srgbClr val="4B4A4D"/>
                </a:solidFill>
                <a:latin typeface="Arial"/>
              </a:rPr>
              <a:t>поднимает паллеты на требуемый ярус стеллажа, укладывает и далее вынимает их.</a:t>
            </a:r>
            <a:br>
              <a:rPr lang="ru-RU" sz="1400" dirty="0">
                <a:solidFill>
                  <a:srgbClr val="4B4A4D"/>
                </a:solidFill>
                <a:latin typeface="Arial"/>
              </a:rPr>
            </a:br>
            <a:r>
              <a:rPr lang="ru-RU" sz="1400" dirty="0">
                <a:solidFill>
                  <a:srgbClr val="4B4A4D"/>
                </a:solidFill>
                <a:latin typeface="Arial"/>
              </a:rPr>
              <a:t>В соответствии с требованиями к производственной линии, возможно использование различных видов подъемно-передаточной платформы. По желанию клиента многоярусный склад может быть оборудован системой отопления. </a:t>
            </a:r>
          </a:p>
          <a:p>
            <a:r>
              <a:rPr lang="ru-RU" dirty="0">
                <a:solidFill>
                  <a:srgbClr val="008AC8"/>
                </a:solidFill>
                <a:latin typeface="Arial"/>
                <a:hlinkClick r:id="rId4"/>
              </a:rPr>
              <a:t/>
            </a:r>
            <a:br>
              <a:rPr lang="ru-RU" dirty="0">
                <a:solidFill>
                  <a:srgbClr val="008AC8"/>
                </a:solidFill>
                <a:latin typeface="Arial"/>
                <a:hlinkClick r:id="rId4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59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476672"/>
            <a:ext cx="7869014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7624763" algn="l"/>
              </a:tabLst>
            </a:pPr>
            <a:r>
              <a:rPr lang="ru-RU" sz="1600" b="1" dirty="0" smtClean="0">
                <a:solidFill>
                  <a:srgbClr val="D719A5"/>
                </a:solidFill>
                <a:latin typeface="Georgia" pitchFamily="18" charset="0"/>
              </a:rPr>
              <a:t>Технология</a:t>
            </a:r>
          </a:p>
          <a:p>
            <a:pPr>
              <a:tabLst>
                <a:tab pos="7624763" algn="l"/>
              </a:tabLst>
            </a:pPr>
            <a:endParaRPr lang="ru-RU" sz="1600" b="1" dirty="0" smtClean="0">
              <a:solidFill>
                <a:srgbClr val="D719A5"/>
              </a:solidFill>
              <a:latin typeface="Georgia" pitchFamily="18" charset="0"/>
            </a:endParaRPr>
          </a:p>
          <a:p>
            <a:pPr marL="285750" indent="-285750">
              <a:buFont typeface="Wingdings" pitchFamily="2" charset="2"/>
              <a:buChar char="q"/>
              <a:tabLst>
                <a:tab pos="7624763" algn="l"/>
              </a:tabLst>
            </a:pP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Общая организация </a:t>
            </a:r>
          </a:p>
          <a:p>
            <a:pPr>
              <a:tabLst>
                <a:tab pos="7624763" algn="l"/>
              </a:tabLst>
            </a:pPr>
            <a:r>
              <a:rPr lang="ru-RU" sz="1400" b="1" dirty="0">
                <a:solidFill>
                  <a:srgbClr val="162DDA"/>
                </a:solidFill>
                <a:latin typeface="Georgia" pitchFamily="18" charset="0"/>
              </a:rPr>
              <a:t> </a:t>
            </a: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     </a:t>
            </a:r>
            <a:r>
              <a:rPr lang="ru-RU" sz="1400" dirty="0" smtClean="0">
                <a:latin typeface="Georgia" pitchFamily="18" charset="0"/>
              </a:rPr>
              <a:t>На  </a:t>
            </a:r>
            <a:r>
              <a:rPr lang="ru-RU" sz="1400" dirty="0">
                <a:latin typeface="Georgia" pitchFamily="18" charset="0"/>
              </a:rPr>
              <a:t>площади  45  x </a:t>
            </a:r>
            <a:r>
              <a:rPr lang="ru-RU" sz="1400" dirty="0" smtClean="0">
                <a:latin typeface="Georgia" pitchFamily="18" charset="0"/>
              </a:rPr>
              <a:t>150  </a:t>
            </a:r>
            <a:r>
              <a:rPr lang="ru-RU" sz="1400" dirty="0">
                <a:latin typeface="Georgia" pitchFamily="18" charset="0"/>
              </a:rPr>
              <a:t>м  </a:t>
            </a:r>
            <a:r>
              <a:rPr lang="ru-RU" sz="1400" dirty="0" smtClean="0">
                <a:latin typeface="Georgia" pitchFamily="18" charset="0"/>
              </a:rPr>
              <a:t>опалубочные поддоны  </a:t>
            </a:r>
            <a:r>
              <a:rPr lang="ru-RU" sz="1400" dirty="0">
                <a:latin typeface="Georgia" pitchFamily="18" charset="0"/>
              </a:rPr>
              <a:t>передвигаются  от  </a:t>
            </a:r>
            <a:r>
              <a:rPr lang="ru-RU" sz="1400" dirty="0" smtClean="0">
                <a:latin typeface="Georgia" pitchFamily="18" charset="0"/>
              </a:rPr>
              <a:t>рабочей станции </a:t>
            </a:r>
            <a:r>
              <a:rPr lang="ru-RU" sz="1400" dirty="0">
                <a:latin typeface="Georgia" pitchFamily="18" charset="0"/>
              </a:rPr>
              <a:t>к рабочей станции в </a:t>
            </a:r>
            <a:r>
              <a:rPr lang="ru-RU" sz="1400" dirty="0" smtClean="0">
                <a:latin typeface="Georgia" pitchFamily="18" charset="0"/>
              </a:rPr>
              <a:t>замкнутой системе </a:t>
            </a:r>
            <a:r>
              <a:rPr lang="ru-RU" sz="1400" dirty="0">
                <a:latin typeface="Georgia" pitchFamily="18" charset="0"/>
              </a:rPr>
              <a:t>циркуляции, которая </a:t>
            </a:r>
            <a:r>
              <a:rPr lang="ru-RU" sz="1400" dirty="0" smtClean="0">
                <a:latin typeface="Georgia" pitchFamily="18" charset="0"/>
              </a:rPr>
              <a:t>управляется </a:t>
            </a:r>
            <a:r>
              <a:rPr lang="ru-RU" sz="1400" dirty="0">
                <a:latin typeface="Georgia" pitchFamily="18" charset="0"/>
              </a:rPr>
              <a:t>и контролируется с центрального </a:t>
            </a:r>
            <a:r>
              <a:rPr lang="ru-RU" sz="1400" dirty="0" smtClean="0">
                <a:latin typeface="Georgia" pitchFamily="18" charset="0"/>
              </a:rPr>
              <a:t>компьютера </a:t>
            </a:r>
            <a:r>
              <a:rPr lang="ru-RU" sz="1400" dirty="0">
                <a:latin typeface="Georgia" pitchFamily="18" charset="0"/>
              </a:rPr>
              <a:t>при помощи средств </a:t>
            </a:r>
            <a:r>
              <a:rPr lang="ru-RU" sz="1400" dirty="0" smtClean="0">
                <a:latin typeface="Georgia" pitchFamily="18" charset="0"/>
              </a:rPr>
              <a:t>автоматизации</a:t>
            </a:r>
            <a:r>
              <a:rPr lang="ru-RU" sz="1400" dirty="0">
                <a:latin typeface="Georgia" pitchFamily="18" charset="0"/>
              </a:rPr>
              <a:t>. </a:t>
            </a:r>
            <a:endParaRPr lang="ru-RU" sz="1400" dirty="0" smtClean="0">
              <a:latin typeface="Georgia" pitchFamily="18" charset="0"/>
            </a:endParaRPr>
          </a:p>
          <a:p>
            <a:pPr>
              <a:tabLst>
                <a:tab pos="7624763" algn="l"/>
              </a:tabLst>
            </a:pPr>
            <a:r>
              <a:rPr lang="ru-RU" sz="1400" dirty="0" smtClean="0">
                <a:latin typeface="Georgia" pitchFamily="18" charset="0"/>
              </a:rPr>
              <a:t>       В  </a:t>
            </a:r>
            <a:r>
              <a:rPr lang="ru-RU" sz="1400" dirty="0">
                <a:latin typeface="Georgia" pitchFamily="18" charset="0"/>
              </a:rPr>
              <a:t>продольном  </a:t>
            </a:r>
            <a:r>
              <a:rPr lang="ru-RU" sz="1400" dirty="0" smtClean="0">
                <a:latin typeface="Georgia" pitchFamily="18" charset="0"/>
              </a:rPr>
              <a:t>направлении транспортировка  </a:t>
            </a:r>
            <a:r>
              <a:rPr lang="ru-RU" sz="1400" dirty="0">
                <a:latin typeface="Georgia" pitchFamily="18" charset="0"/>
              </a:rPr>
              <a:t>опалубки  </a:t>
            </a:r>
            <a:r>
              <a:rPr lang="ru-RU" sz="1400" dirty="0" smtClean="0">
                <a:latin typeface="Georgia" pitchFamily="18" charset="0"/>
              </a:rPr>
              <a:t>происходит при  </a:t>
            </a:r>
            <a:r>
              <a:rPr lang="ru-RU" sz="1400" dirty="0">
                <a:latin typeface="Georgia" pitchFamily="18" charset="0"/>
              </a:rPr>
              <a:t>помощи  прочных  роликовых  опор.</a:t>
            </a:r>
          </a:p>
          <a:p>
            <a:pPr>
              <a:tabLst>
                <a:tab pos="7624763" algn="l"/>
              </a:tabLst>
            </a:pPr>
            <a:r>
              <a:rPr lang="ru-RU" sz="1400" dirty="0" smtClean="0">
                <a:latin typeface="Georgia" pitchFamily="18" charset="0"/>
              </a:rPr>
              <a:t>       Отдельные </a:t>
            </a:r>
            <a:r>
              <a:rPr lang="ru-RU" sz="1400" dirty="0">
                <a:latin typeface="Georgia" pitchFamily="18" charset="0"/>
              </a:rPr>
              <a:t>фрикционные диски </a:t>
            </a:r>
            <a:r>
              <a:rPr lang="ru-RU" sz="1400" dirty="0" smtClean="0">
                <a:latin typeface="Georgia" pitchFamily="18" charset="0"/>
              </a:rPr>
              <a:t>отвечают за  </a:t>
            </a:r>
            <a:r>
              <a:rPr lang="ru-RU" sz="1400" dirty="0">
                <a:latin typeface="Georgia" pitchFamily="18" charset="0"/>
              </a:rPr>
              <a:t>движение  подачи. </a:t>
            </a:r>
            <a:r>
              <a:rPr lang="ru-RU" sz="1400" dirty="0" smtClean="0">
                <a:latin typeface="Georgia" pitchFamily="18" charset="0"/>
              </a:rPr>
              <a:t> </a:t>
            </a:r>
            <a:r>
              <a:rPr lang="ru-RU" sz="1400" dirty="0">
                <a:latin typeface="Georgia" pitchFamily="18" charset="0"/>
              </a:rPr>
              <a:t>В  </a:t>
            </a:r>
            <a:r>
              <a:rPr lang="ru-RU" sz="1400" dirty="0" smtClean="0">
                <a:latin typeface="Georgia" pitchFamily="18" charset="0"/>
              </a:rPr>
              <a:t>поперечном направлении </a:t>
            </a:r>
            <a:r>
              <a:rPr lang="ru-RU" sz="1400" dirty="0">
                <a:latin typeface="Georgia" pitchFamily="18" charset="0"/>
              </a:rPr>
              <a:t>это происходит при </a:t>
            </a:r>
            <a:r>
              <a:rPr lang="ru-RU" sz="1400" dirty="0" smtClean="0">
                <a:latin typeface="Georgia" pitchFamily="18" charset="0"/>
              </a:rPr>
              <a:t>помощи </a:t>
            </a:r>
            <a:r>
              <a:rPr lang="ru-RU" sz="1400" dirty="0">
                <a:latin typeface="Georgia" pitchFamily="18" charset="0"/>
              </a:rPr>
              <a:t>двух параллельно </a:t>
            </a:r>
            <a:r>
              <a:rPr lang="ru-RU" sz="1400" dirty="0" smtClean="0">
                <a:latin typeface="Georgia" pitchFamily="18" charset="0"/>
              </a:rPr>
              <a:t>передвигающихся частотно </a:t>
            </a:r>
            <a:r>
              <a:rPr lang="ru-RU" sz="1400" dirty="0">
                <a:latin typeface="Georgia" pitchFamily="18" charset="0"/>
              </a:rPr>
              <a:t>отрегулированных </a:t>
            </a:r>
            <a:r>
              <a:rPr lang="ru-RU" sz="1400" dirty="0" smtClean="0">
                <a:latin typeface="Georgia" pitchFamily="18" charset="0"/>
              </a:rPr>
              <a:t>поперечных подъемных  </a:t>
            </a:r>
            <a:r>
              <a:rPr lang="ru-RU" sz="1400" dirty="0">
                <a:latin typeface="Georgia" pitchFamily="18" charset="0"/>
              </a:rPr>
              <a:t>тележек,  которые  </a:t>
            </a:r>
            <a:r>
              <a:rPr lang="ru-RU" sz="1400" dirty="0" smtClean="0">
                <a:latin typeface="Georgia" pitchFamily="18" charset="0"/>
              </a:rPr>
              <a:t>питаются от </a:t>
            </a:r>
            <a:r>
              <a:rPr lang="ru-RU" sz="1400" dirty="0">
                <a:latin typeface="Georgia" pitchFamily="18" charset="0"/>
              </a:rPr>
              <a:t>кабельной цепи и гидравлически </a:t>
            </a:r>
            <a:r>
              <a:rPr lang="ru-RU" sz="1400" dirty="0" smtClean="0">
                <a:latin typeface="Georgia" pitchFamily="18" charset="0"/>
              </a:rPr>
              <a:t>поднимают  </a:t>
            </a:r>
            <a:r>
              <a:rPr lang="ru-RU" sz="1400" dirty="0">
                <a:latin typeface="Georgia" pitchFamily="18" charset="0"/>
              </a:rPr>
              <a:t>и  опускают  поддон.  </a:t>
            </a:r>
            <a:endParaRPr lang="ru-RU" sz="1400" dirty="0" smtClean="0">
              <a:latin typeface="Georgia" pitchFamily="18" charset="0"/>
            </a:endParaRPr>
          </a:p>
          <a:p>
            <a:pPr>
              <a:tabLst>
                <a:tab pos="7624763" algn="l"/>
              </a:tabLst>
            </a:pPr>
            <a:r>
              <a:rPr lang="ru-RU" sz="1400" dirty="0" smtClean="0">
                <a:latin typeface="Georgia" pitchFamily="18" charset="0"/>
              </a:rPr>
              <a:t>       Подъемные  тележки  </a:t>
            </a:r>
            <a:r>
              <a:rPr lang="ru-RU" sz="1400" dirty="0">
                <a:latin typeface="Georgia" pitchFamily="18" charset="0"/>
              </a:rPr>
              <a:t>с </a:t>
            </a:r>
            <a:r>
              <a:rPr lang="ru-RU" sz="1400" dirty="0" smtClean="0">
                <a:latin typeface="Georgia" pitchFamily="18" charset="0"/>
              </a:rPr>
              <a:t> интеллектуальной  системой синхронизации</a:t>
            </a:r>
            <a:r>
              <a:rPr lang="ru-RU" sz="1400" dirty="0">
                <a:latin typeface="Georgia" pitchFamily="18" charset="0"/>
              </a:rPr>
              <a:t>. Смонтированные  без  зазора  </a:t>
            </a:r>
            <a:r>
              <a:rPr lang="ru-RU" sz="1400" dirty="0" smtClean="0">
                <a:latin typeface="Georgia" pitchFamily="18" charset="0"/>
              </a:rPr>
              <a:t>тележки, движутся  </a:t>
            </a:r>
            <a:r>
              <a:rPr lang="ru-RU" sz="1400" dirty="0">
                <a:latin typeface="Georgia" pitchFamily="18" charset="0"/>
              </a:rPr>
              <a:t>за  счет  зубчатых  реек  </a:t>
            </a:r>
            <a:r>
              <a:rPr lang="ru-RU" sz="1400" dirty="0" smtClean="0">
                <a:latin typeface="Georgia" pitchFamily="18" charset="0"/>
              </a:rPr>
              <a:t>и шестерней  </a:t>
            </a:r>
            <a:r>
              <a:rPr lang="ru-RU" sz="1400" dirty="0">
                <a:latin typeface="Georgia" pitchFamily="18" charset="0"/>
              </a:rPr>
              <a:t>по  отшлифованным  </a:t>
            </a:r>
            <a:r>
              <a:rPr lang="ru-RU" sz="1400" dirty="0" smtClean="0">
                <a:latin typeface="Georgia" pitchFamily="18" charset="0"/>
              </a:rPr>
              <a:t>направляющим  рейкам.</a:t>
            </a:r>
            <a:endParaRPr lang="ru-RU" sz="1400" dirty="0">
              <a:latin typeface="Georgia" pitchFamily="18" charset="0"/>
            </a:endParaRPr>
          </a:p>
          <a:p>
            <a:pPr>
              <a:tabLst>
                <a:tab pos="7624763" algn="l"/>
              </a:tabLst>
            </a:pPr>
            <a:endParaRPr lang="ru-RU" sz="1400" dirty="0" smtClean="0">
              <a:latin typeface="Georgia" pitchFamily="18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Операции подготовки</a:t>
            </a:r>
          </a:p>
          <a:p>
            <a:pPr lvl="0"/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Опалубочный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поддон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 жесткими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бортами  проходит  во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время первой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рабочей операции через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стационарный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очиститель  для  поддонов.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При этом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поддоны  очищаются  от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налипших остатков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бетона  при  помощи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вращающихся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вальцевых  щеток  и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стального скребка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.  Пневматическое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устройство регулировки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высоты  позволяет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поднимать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очиститель поддонов в том случае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, если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поддон не требует очистки,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например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при  использовании  матриц.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Для общей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очистки бортовой опалубки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круглые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щетки  с  электрическим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приводом прижимаются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к профилю. Затем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стационарный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смазчик  поддонов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автоматически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наносит  разделительную  смазку  на</a:t>
            </a:r>
          </a:p>
          <a:p>
            <a:pPr lvl="0"/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листовую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сталь  и  бортовую  опалубку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, как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только  поддон  въезжает  в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рабочую зону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.</a:t>
            </a:r>
          </a:p>
          <a:p>
            <a:pPr>
              <a:tabLst>
                <a:tab pos="7624763" algn="l"/>
              </a:tabLst>
            </a:pPr>
            <a:endParaRPr lang="ru-RU" sz="1400" dirty="0" smtClean="0">
              <a:latin typeface="Georgia" pitchFamily="18" charset="0"/>
            </a:endParaRPr>
          </a:p>
          <a:p>
            <a:pPr>
              <a:tabLst>
                <a:tab pos="7624763" algn="l"/>
              </a:tabLst>
            </a:pPr>
            <a:endParaRPr lang="ru-RU" sz="1400" dirty="0" smtClean="0">
              <a:latin typeface="Georgia" pitchFamily="18" charset="0"/>
            </a:endParaRPr>
          </a:p>
          <a:p>
            <a:pPr>
              <a:tabLst>
                <a:tab pos="7624763" algn="l"/>
              </a:tabLst>
            </a:pPr>
            <a:r>
              <a:rPr lang="ru-RU" sz="1400" dirty="0" smtClean="0">
                <a:latin typeface="Georgia" pitchFamily="18" charset="0"/>
              </a:rPr>
              <a:t> </a:t>
            </a:r>
            <a:endParaRPr lang="ru-RU" sz="1400" dirty="0">
              <a:latin typeface="Georg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3704" y="-1427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FFFF"/>
                </a:solidFill>
                <a:latin typeface="Georgia" pitchFamily="18" charset="0"/>
              </a:rPr>
              <a:t>Инновации конвейерных технологий</a:t>
            </a:r>
            <a:endParaRPr lang="ru-RU" sz="1600" b="1" dirty="0">
              <a:solidFill>
                <a:srgbClr val="00FF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54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67544" y="764704"/>
            <a:ext cx="820891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q"/>
            </a:pP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Бетонирование. </a:t>
            </a: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      Бетон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на  </a:t>
            </a:r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бетонораздатчик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подается посредством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поворотного  </a:t>
            </a:r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кюбельного</a:t>
            </a:r>
            <a:endParaRPr lang="ru-RU" sz="1400" dirty="0">
              <a:solidFill>
                <a:prstClr val="black"/>
              </a:solidFill>
              <a:latin typeface="Georgia" pitchFamily="18" charset="0"/>
            </a:endParaRP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конвейера, который вмещает до 1,5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м3 бетона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.  Постепенное  вращение  </a:t>
            </a:r>
            <a:r>
              <a:rPr lang="ru-RU" sz="1400" dirty="0" err="1" smtClean="0">
                <a:solidFill>
                  <a:prstClr val="black"/>
                </a:solidFill>
                <a:latin typeface="Georgia" pitchFamily="18" charset="0"/>
              </a:rPr>
              <a:t>кюбеля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 обеспечивает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чистое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опорожнение </a:t>
            </a:r>
            <a:r>
              <a:rPr lang="ru-RU" sz="1400" dirty="0" err="1" smtClean="0">
                <a:solidFill>
                  <a:prstClr val="black"/>
                </a:solidFill>
                <a:latin typeface="Georgia" pitchFamily="18" charset="0"/>
              </a:rPr>
              <a:t>кюбеля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.  Перед  процессом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бетонирования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поддон  фиксируется  на  </a:t>
            </a:r>
            <a:r>
              <a:rPr lang="ru-RU" sz="1400" dirty="0" err="1" smtClean="0">
                <a:solidFill>
                  <a:prstClr val="black"/>
                </a:solidFill>
                <a:latin typeface="Georgia" pitchFamily="18" charset="0"/>
              </a:rPr>
              <a:t>виброплощадке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,  затем  шнековый  </a:t>
            </a:r>
            <a:r>
              <a:rPr lang="ru-RU" sz="1400" dirty="0" err="1" smtClean="0">
                <a:solidFill>
                  <a:prstClr val="black"/>
                </a:solidFill>
                <a:latin typeface="Georgia" pitchFamily="18" charset="0"/>
              </a:rPr>
              <a:t>бетонораздатчик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, работающий в полностью </a:t>
            </a:r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автомати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-</a:t>
            </a:r>
          </a:p>
          <a:p>
            <a:pPr lvl="0"/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ческом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  режиме,  укладывает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бетонную смесь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в подготовленный поддон. Для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точной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дозировки бетона на </a:t>
            </a:r>
            <a:r>
              <a:rPr lang="ru-RU" sz="1400" dirty="0" err="1" smtClean="0">
                <a:solidFill>
                  <a:prstClr val="black"/>
                </a:solidFill>
                <a:latin typeface="Georgia" pitchFamily="18" charset="0"/>
              </a:rPr>
              <a:t>бетонораздатчике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в общей сложности имеется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около десяти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разгрузочных  шнеков.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Информация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  том,  какое  количество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бетона должно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быть  нанесено  на  тот  или  иной</a:t>
            </a: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поддон,  поступает  с  центрального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компьютера.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ru-RU" sz="1400" b="1" dirty="0">
                <a:solidFill>
                  <a:srgbClr val="162DDA"/>
                </a:solidFill>
                <a:latin typeface="Georgia" pitchFamily="18" charset="0"/>
              </a:rPr>
              <a:t>Уплотнение  </a:t>
            </a: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бетона</a:t>
            </a:r>
          </a:p>
          <a:p>
            <a:pPr lvl="0"/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происходит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при помощи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низкочастотного  уплотняющего</a:t>
            </a: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устройства.  Вибрация,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уплотняющая бетон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,  вызывается  за  счет  четырех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асинхронных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электродвигателей.  В  отличие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от обычных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уплотняющих устройств это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позволяет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точно устанавливать энергию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уплотнения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и перерабатывать даже самый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жесткий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бетон. Снижая водоцементное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отношение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и  сохраняя  при  этом  ранний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набор прочности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бетона,  можно  снизить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содержание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цемента примерно на 10% и,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таким образом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, значительно снизить затраты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на производство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. Кроме того,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низкочастотное уплотнение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бетона  позволяет  создать</a:t>
            </a: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оптимальное, круговое вибрационное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движение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с низким уровнем шума.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 После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первой  проверки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качества поддон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отправляется  к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специальному устройству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,  на  котором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поверхности плит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перекрытий  или  пустотам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двойных стеновых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панелей  придают  </a:t>
            </a:r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шерохова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-</a:t>
            </a:r>
          </a:p>
          <a:p>
            <a:pPr lvl="0"/>
            <a:r>
              <a:rPr lang="ru-RU" sz="1400" dirty="0" err="1">
                <a:solidFill>
                  <a:prstClr val="black"/>
                </a:solidFill>
                <a:latin typeface="Georgia" pitchFamily="18" charset="0"/>
              </a:rPr>
              <a:t>тость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 для последующего лучшего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сцепления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с  монолитным  бетоном.  При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производстве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двойных  стеновых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панелей рейка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устройства поднимается, а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поддон направляется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дальше  для  твердения </a:t>
            </a:r>
          </a:p>
          <a:p>
            <a:pPr marL="285750" lvl="0" indent="-285750">
              <a:buFont typeface="Wingdings" pitchFamily="2" charset="2"/>
              <a:buChar char="q"/>
            </a:pPr>
            <a:endParaRPr lang="ru-RU" sz="1400" dirty="0">
              <a:solidFill>
                <a:prstClr val="black"/>
              </a:solidFill>
              <a:latin typeface="Georgia" pitchFamily="18" charset="0"/>
            </a:endParaRPr>
          </a:p>
          <a:p>
            <a:pPr lvl="0"/>
            <a:endParaRPr lang="ru-RU" sz="14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2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764704"/>
            <a:ext cx="80648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ru-RU" sz="1400" dirty="0" smtClean="0">
                <a:latin typeface="FuturaBookC"/>
              </a:rPr>
              <a:t> </a:t>
            </a:r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ТВО</a:t>
            </a:r>
          </a:p>
          <a:p>
            <a:r>
              <a:rPr lang="ru-RU" sz="1400" dirty="0" smtClean="0">
                <a:latin typeface="Georgia" pitchFamily="18" charset="0"/>
              </a:rPr>
              <a:t>     Потолочное </a:t>
            </a:r>
            <a:r>
              <a:rPr lang="ru-RU" sz="1400" dirty="0">
                <a:latin typeface="Georgia" pitchFamily="18" charset="0"/>
              </a:rPr>
              <a:t>устройство для </a:t>
            </a:r>
            <a:r>
              <a:rPr lang="ru-RU" sz="1400" dirty="0" smtClean="0">
                <a:latin typeface="Georgia" pitchFamily="18" charset="0"/>
              </a:rPr>
              <a:t>обслуживания </a:t>
            </a:r>
            <a:r>
              <a:rPr lang="ru-RU" sz="1400" dirty="0">
                <a:latin typeface="Georgia" pitchFamily="18" charset="0"/>
              </a:rPr>
              <a:t>стеллажей, </a:t>
            </a:r>
            <a:r>
              <a:rPr lang="ru-RU" sz="1400" dirty="0" smtClean="0">
                <a:latin typeface="Georgia" pitchFamily="18" charset="0"/>
              </a:rPr>
              <a:t>выдерживающее нагрузку </a:t>
            </a:r>
            <a:r>
              <a:rPr lang="ru-RU" sz="1400" dirty="0">
                <a:latin typeface="Georgia" pitchFamily="18" charset="0"/>
              </a:rPr>
              <a:t>22 т, в автоматическом </a:t>
            </a:r>
            <a:r>
              <a:rPr lang="ru-RU" sz="1400" dirty="0" smtClean="0">
                <a:latin typeface="Georgia" pitchFamily="18" charset="0"/>
              </a:rPr>
              <a:t>режиме </a:t>
            </a:r>
            <a:r>
              <a:rPr lang="ru-RU" sz="1400" dirty="0" err="1" smtClean="0">
                <a:latin typeface="Georgia" pitchFamily="18" charset="0"/>
              </a:rPr>
              <a:t>ыполняет</a:t>
            </a:r>
            <a:r>
              <a:rPr lang="ru-RU" sz="1400" dirty="0" smtClean="0">
                <a:latin typeface="Georgia" pitchFamily="18" charset="0"/>
              </a:rPr>
              <a:t> </a:t>
            </a:r>
            <a:r>
              <a:rPr lang="ru-RU" sz="1400" dirty="0">
                <a:latin typeface="Georgia" pitchFamily="18" charset="0"/>
              </a:rPr>
              <a:t>погрузку и разгрузку </a:t>
            </a:r>
            <a:r>
              <a:rPr lang="ru-RU" sz="1400" dirty="0" smtClean="0">
                <a:latin typeface="Georgia" pitchFamily="18" charset="0"/>
              </a:rPr>
              <a:t>поддонов </a:t>
            </a:r>
            <a:r>
              <a:rPr lang="ru-RU" sz="1400" dirty="0">
                <a:latin typeface="Georgia" pitchFamily="18" charset="0"/>
              </a:rPr>
              <a:t>в камере </a:t>
            </a:r>
            <a:r>
              <a:rPr lang="ru-RU" sz="1400" dirty="0" smtClean="0">
                <a:latin typeface="Georgia" pitchFamily="18" charset="0"/>
              </a:rPr>
              <a:t>ТВО.       </a:t>
            </a:r>
          </a:p>
          <a:p>
            <a:r>
              <a:rPr lang="ru-RU" sz="1400" dirty="0" smtClean="0">
                <a:latin typeface="Georgia" pitchFamily="18" charset="0"/>
              </a:rPr>
              <a:t>      Устройство для обслуживания </a:t>
            </a:r>
            <a:r>
              <a:rPr lang="ru-RU" sz="1400" dirty="0">
                <a:latin typeface="Georgia" pitchFamily="18" charset="0"/>
              </a:rPr>
              <a:t>стеллажей состоит </a:t>
            </a:r>
            <a:r>
              <a:rPr lang="ru-RU" sz="1400" dirty="0" smtClean="0">
                <a:latin typeface="Georgia" pitchFamily="18" charset="0"/>
              </a:rPr>
              <a:t>из моста</a:t>
            </a:r>
            <a:r>
              <a:rPr lang="ru-RU" sz="1400" dirty="0">
                <a:latin typeface="Georgia" pitchFamily="18" charset="0"/>
              </a:rPr>
              <a:t>, установленного на двух </a:t>
            </a:r>
            <a:r>
              <a:rPr lang="ru-RU" sz="1400" dirty="0" smtClean="0">
                <a:latin typeface="Georgia" pitchFamily="18" charset="0"/>
              </a:rPr>
              <a:t>ездовых балках</a:t>
            </a:r>
            <a:r>
              <a:rPr lang="ru-RU" sz="1400" dirty="0">
                <a:latin typeface="Georgia" pitchFamily="18" charset="0"/>
              </a:rPr>
              <a:t>, с </a:t>
            </a:r>
            <a:r>
              <a:rPr lang="ru-RU" sz="1400" dirty="0" err="1">
                <a:latin typeface="Georgia" pitchFamily="18" charset="0"/>
              </a:rPr>
              <a:t>четырехтросовым</a:t>
            </a:r>
            <a:r>
              <a:rPr lang="ru-RU" sz="1400" dirty="0">
                <a:latin typeface="Georgia" pitchFamily="18" charset="0"/>
              </a:rPr>
              <a:t> </a:t>
            </a:r>
            <a:r>
              <a:rPr lang="ru-RU" sz="1400" dirty="0" smtClean="0">
                <a:latin typeface="Georgia" pitchFamily="18" charset="0"/>
              </a:rPr>
              <a:t>подъемными приводом </a:t>
            </a:r>
            <a:r>
              <a:rPr lang="ru-RU" sz="1400" dirty="0">
                <a:latin typeface="Georgia" pitchFamily="18" charset="0"/>
              </a:rPr>
              <a:t>и направляющим шкивом. </a:t>
            </a:r>
            <a:r>
              <a:rPr lang="ru-RU" sz="1400" dirty="0" smtClean="0">
                <a:latin typeface="Georgia" pitchFamily="18" charset="0"/>
              </a:rPr>
              <a:t>На подъемных </a:t>
            </a:r>
            <a:r>
              <a:rPr lang="ru-RU" sz="1400" dirty="0">
                <a:latin typeface="Georgia" pitchFamily="18" charset="0"/>
              </a:rPr>
              <a:t>тросах подвешена траверса</a:t>
            </a:r>
            <a:r>
              <a:rPr lang="ru-RU" sz="1400" dirty="0" smtClean="0">
                <a:latin typeface="Georgia" pitchFamily="18" charset="0"/>
              </a:rPr>
              <a:t>, которая </a:t>
            </a:r>
            <a:r>
              <a:rPr lang="ru-RU" sz="1400" dirty="0">
                <a:latin typeface="Georgia" pitchFamily="18" charset="0"/>
              </a:rPr>
              <a:t>оснащена </a:t>
            </a:r>
            <a:r>
              <a:rPr lang="ru-RU" sz="1400" dirty="0" err="1">
                <a:latin typeface="Georgia" pitchFamily="18" charset="0"/>
              </a:rPr>
              <a:t>роликоопорами</a:t>
            </a:r>
            <a:r>
              <a:rPr lang="ru-RU" sz="1400" dirty="0" smtClean="0">
                <a:latin typeface="Georgia" pitchFamily="18" charset="0"/>
              </a:rPr>
              <a:t>, фрикционными </a:t>
            </a:r>
            <a:r>
              <a:rPr lang="ru-RU" sz="1400" dirty="0">
                <a:latin typeface="Georgia" pitchFamily="18" charset="0"/>
              </a:rPr>
              <a:t>дисками и </a:t>
            </a:r>
            <a:r>
              <a:rPr lang="ru-RU" sz="1400" dirty="0" smtClean="0">
                <a:latin typeface="Georgia" pitchFamily="18" charset="0"/>
              </a:rPr>
              <a:t>реечными задвижками </a:t>
            </a:r>
            <a:r>
              <a:rPr lang="ru-RU" sz="1400" dirty="0">
                <a:latin typeface="Georgia" pitchFamily="18" charset="0"/>
              </a:rPr>
              <a:t>для транспортировки </a:t>
            </a:r>
            <a:r>
              <a:rPr lang="ru-RU" sz="1400" dirty="0" smtClean="0">
                <a:latin typeface="Georgia" pitchFamily="18" charset="0"/>
              </a:rPr>
              <a:t>поддонов</a:t>
            </a:r>
            <a:r>
              <a:rPr lang="ru-RU" sz="1400" dirty="0">
                <a:latin typeface="Georgia" pitchFamily="18" charset="0"/>
              </a:rPr>
              <a:t>. Для точного </a:t>
            </a:r>
            <a:r>
              <a:rPr lang="ru-RU" sz="1400" dirty="0" smtClean="0">
                <a:latin typeface="Georgia" pitchFamily="18" charset="0"/>
              </a:rPr>
              <a:t> горизонтального позиционирования </a:t>
            </a:r>
            <a:r>
              <a:rPr lang="ru-RU" sz="1400" dirty="0">
                <a:latin typeface="Georgia" pitchFamily="18" charset="0"/>
              </a:rPr>
              <a:t>устройства для </a:t>
            </a:r>
            <a:r>
              <a:rPr lang="ru-RU" sz="1400" dirty="0" smtClean="0">
                <a:latin typeface="Georgia" pitchFamily="18" charset="0"/>
              </a:rPr>
              <a:t>обслуживания </a:t>
            </a:r>
            <a:r>
              <a:rPr lang="ru-RU" sz="1400" dirty="0">
                <a:latin typeface="Georgia" pitchFamily="18" charset="0"/>
              </a:rPr>
              <a:t>стеллажей по отдельным </a:t>
            </a:r>
            <a:r>
              <a:rPr lang="ru-RU" sz="1400" dirty="0" smtClean="0">
                <a:latin typeface="Georgia" pitchFamily="18" charset="0"/>
              </a:rPr>
              <a:t>осям камеры </a:t>
            </a:r>
            <a:r>
              <a:rPr lang="ru-RU" sz="1400" dirty="0">
                <a:latin typeface="Georgia" pitchFamily="18" charset="0"/>
              </a:rPr>
              <a:t>сушки служат два </a:t>
            </a:r>
            <a:r>
              <a:rPr lang="ru-RU" sz="1400" dirty="0" err="1" smtClean="0">
                <a:latin typeface="Georgia" pitchFamily="18" charset="0"/>
              </a:rPr>
              <a:t>юстировочных</a:t>
            </a:r>
            <a:r>
              <a:rPr lang="ru-RU" sz="1400" dirty="0" smtClean="0">
                <a:latin typeface="Georgia" pitchFamily="18" charset="0"/>
              </a:rPr>
              <a:t> приспособления</a:t>
            </a:r>
            <a:r>
              <a:rPr lang="ru-RU" sz="1400" dirty="0">
                <a:latin typeface="Georgia" pitchFamily="18" charset="0"/>
              </a:rPr>
              <a:t>. Точный </a:t>
            </a:r>
            <a:r>
              <a:rPr lang="ru-RU" sz="1400" dirty="0" smtClean="0">
                <a:latin typeface="Georgia" pitchFamily="18" charset="0"/>
              </a:rPr>
              <a:t>вертикальный подвод </a:t>
            </a:r>
            <a:r>
              <a:rPr lang="ru-RU" sz="1400" dirty="0">
                <a:latin typeface="Georgia" pitchFamily="18" charset="0"/>
              </a:rPr>
              <a:t>к отдельным секциям стеллажей </a:t>
            </a:r>
            <a:r>
              <a:rPr lang="ru-RU" sz="1400" dirty="0" smtClean="0">
                <a:latin typeface="Georgia" pitchFamily="18" charset="0"/>
              </a:rPr>
              <a:t>в камере </a:t>
            </a:r>
            <a:r>
              <a:rPr lang="ru-RU" sz="1400" dirty="0">
                <a:latin typeface="Georgia" pitchFamily="18" charset="0"/>
              </a:rPr>
              <a:t>сушки производится за счет </a:t>
            </a:r>
            <a:r>
              <a:rPr lang="ru-RU" sz="1400" dirty="0" smtClean="0">
                <a:latin typeface="Georgia" pitchFamily="18" charset="0"/>
              </a:rPr>
              <a:t>четырех </a:t>
            </a:r>
            <a:r>
              <a:rPr lang="ru-RU" sz="1400" dirty="0">
                <a:latin typeface="Georgia" pitchFamily="18" charset="0"/>
              </a:rPr>
              <a:t>стопорных планок с плавной </a:t>
            </a:r>
            <a:r>
              <a:rPr lang="ru-RU" sz="1400" dirty="0" smtClean="0">
                <a:latin typeface="Georgia" pitchFamily="18" charset="0"/>
              </a:rPr>
              <a:t>регулировкой</a:t>
            </a:r>
            <a:r>
              <a:rPr lang="ru-RU" sz="1400" dirty="0">
                <a:latin typeface="Georgia" pitchFamily="18" charset="0"/>
              </a:rPr>
              <a:t>. Преимущество потолочной </a:t>
            </a:r>
            <a:r>
              <a:rPr lang="ru-RU" sz="1400" dirty="0" smtClean="0">
                <a:latin typeface="Georgia" pitchFamily="18" charset="0"/>
              </a:rPr>
              <a:t>конструкции</a:t>
            </a:r>
            <a:r>
              <a:rPr lang="ru-RU" sz="1400" dirty="0">
                <a:latin typeface="Georgia" pitchFamily="18" charset="0"/>
              </a:rPr>
              <a:t>, прежде всего, заключается </a:t>
            </a:r>
            <a:r>
              <a:rPr lang="ru-RU" sz="1400" dirty="0" smtClean="0">
                <a:latin typeface="Georgia" pitchFamily="18" charset="0"/>
              </a:rPr>
              <a:t>в том</a:t>
            </a:r>
            <a:r>
              <a:rPr lang="ru-RU" sz="1400" dirty="0">
                <a:latin typeface="Georgia" pitchFamily="18" charset="0"/>
              </a:rPr>
              <a:t>, что пустые поддоны могут </a:t>
            </a:r>
            <a:r>
              <a:rPr lang="ru-RU" sz="1400" dirty="0" smtClean="0">
                <a:latin typeface="Georgia" pitchFamily="18" charset="0"/>
              </a:rPr>
              <a:t>подаваться </a:t>
            </a:r>
            <a:r>
              <a:rPr lang="ru-RU" sz="1400" dirty="0">
                <a:latin typeface="Georgia" pitchFamily="18" charset="0"/>
              </a:rPr>
              <a:t>на очистку непосредственно по </a:t>
            </a:r>
            <a:r>
              <a:rPr lang="ru-RU" sz="1400" dirty="0" err="1" smtClean="0">
                <a:latin typeface="Georgia" pitchFamily="18" charset="0"/>
              </a:rPr>
              <a:t>роликоопорам</a:t>
            </a:r>
            <a:r>
              <a:rPr lang="ru-RU" sz="1400" dirty="0">
                <a:latin typeface="Georgia" pitchFamily="18" charset="0"/>
              </a:rPr>
              <a:t>, расположенным на полу</a:t>
            </a:r>
            <a:r>
              <a:rPr lang="ru-RU" sz="1400" dirty="0" smtClean="0">
                <a:latin typeface="Georgia" pitchFamily="18" charset="0"/>
              </a:rPr>
              <a:t>, через </a:t>
            </a:r>
            <a:r>
              <a:rPr lang="ru-RU" sz="1400" dirty="0">
                <a:latin typeface="Georgia" pitchFamily="18" charset="0"/>
              </a:rPr>
              <a:t>камеру сушки</a:t>
            </a:r>
            <a:r>
              <a:rPr lang="ru-RU" sz="1400" dirty="0" smtClean="0">
                <a:latin typeface="Georgia" pitchFamily="18" charset="0"/>
              </a:rPr>
              <a:t>.</a:t>
            </a:r>
          </a:p>
          <a:p>
            <a:r>
              <a:rPr lang="ru-RU" sz="1400" dirty="0">
                <a:latin typeface="Georgia" pitchFamily="18" charset="0"/>
              </a:rPr>
              <a:t> </a:t>
            </a:r>
            <a:r>
              <a:rPr lang="ru-RU" sz="1400" dirty="0" smtClean="0">
                <a:latin typeface="Georgia" pitchFamily="18" charset="0"/>
              </a:rPr>
              <a:t>      </a:t>
            </a:r>
            <a:r>
              <a:rPr lang="ru-RU" sz="1400" dirty="0">
                <a:latin typeface="Georgia" pitchFamily="18" charset="0"/>
              </a:rPr>
              <a:t>Камера </a:t>
            </a:r>
            <a:r>
              <a:rPr lang="ru-RU" sz="1400" dirty="0" smtClean="0">
                <a:latin typeface="Georgia" pitchFamily="18" charset="0"/>
              </a:rPr>
              <a:t>ТВО состоит </a:t>
            </a:r>
            <a:r>
              <a:rPr lang="ru-RU" sz="1400" dirty="0">
                <a:latin typeface="Georgia" pitchFamily="18" charset="0"/>
              </a:rPr>
              <a:t>из четырех облицованных </a:t>
            </a:r>
            <a:r>
              <a:rPr lang="ru-RU" sz="1400" dirty="0" smtClean="0">
                <a:latin typeface="Georgia" pitchFamily="18" charset="0"/>
              </a:rPr>
              <a:t>стеллажей </a:t>
            </a:r>
            <a:r>
              <a:rPr lang="ru-RU" sz="1400" dirty="0">
                <a:latin typeface="Georgia" pitchFamily="18" charset="0"/>
              </a:rPr>
              <a:t>с десятью секциями для поддонов </a:t>
            </a:r>
            <a:r>
              <a:rPr lang="ru-RU" sz="1400" dirty="0" smtClean="0">
                <a:latin typeface="Georgia" pitchFamily="18" charset="0"/>
              </a:rPr>
              <a:t>в каждом</a:t>
            </a:r>
            <a:r>
              <a:rPr lang="ru-RU" sz="1400" dirty="0">
                <a:latin typeface="Georgia" pitchFamily="18" charset="0"/>
              </a:rPr>
              <a:t>. При этом сегментные </a:t>
            </a:r>
            <a:r>
              <a:rPr lang="ru-RU" sz="1400" dirty="0" smtClean="0">
                <a:latin typeface="Georgia" pitchFamily="18" charset="0"/>
              </a:rPr>
              <a:t>ворота стеллажа </a:t>
            </a:r>
            <a:r>
              <a:rPr lang="ru-RU" sz="1400" dirty="0">
                <a:latin typeface="Georgia" pitchFamily="18" charset="0"/>
              </a:rPr>
              <a:t>при загрузке и разгрузке </a:t>
            </a:r>
            <a:r>
              <a:rPr lang="ru-RU" sz="1400" dirty="0" smtClean="0">
                <a:latin typeface="Georgia" pitchFamily="18" charset="0"/>
              </a:rPr>
              <a:t>поддонов </a:t>
            </a:r>
            <a:r>
              <a:rPr lang="ru-RU" sz="1400" dirty="0">
                <a:latin typeface="Georgia" pitchFamily="18" charset="0"/>
              </a:rPr>
              <a:t>приводятся в действие </a:t>
            </a:r>
            <a:r>
              <a:rPr lang="ru-RU" sz="1400" dirty="0" smtClean="0">
                <a:latin typeface="Georgia" pitchFamily="18" charset="0"/>
              </a:rPr>
              <a:t>устройством для </a:t>
            </a:r>
            <a:r>
              <a:rPr lang="ru-RU" sz="1400" dirty="0">
                <a:latin typeface="Georgia" pitchFamily="18" charset="0"/>
              </a:rPr>
              <a:t>обслуживания стеллажей.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988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-36385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03548" y="1124744"/>
            <a:ext cx="82809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162DDA"/>
                </a:solidFill>
                <a:latin typeface="Georgia" pitchFamily="18" charset="0"/>
              </a:rPr>
              <a:t>Управление процессами</a:t>
            </a:r>
          </a:p>
          <a:p>
            <a:endParaRPr lang="ru-RU" sz="1400" dirty="0">
              <a:latin typeface="Georgia" pitchFamily="18" charset="0"/>
            </a:endParaRPr>
          </a:p>
          <a:p>
            <a:r>
              <a:rPr lang="ru-RU" sz="1400" dirty="0" smtClean="0">
                <a:latin typeface="Georgia" pitchFamily="18" charset="0"/>
              </a:rPr>
              <a:t>      Все  </a:t>
            </a:r>
            <a:r>
              <a:rPr lang="ru-RU" sz="1400" dirty="0">
                <a:latin typeface="Georgia" pitchFamily="18" charset="0"/>
              </a:rPr>
              <a:t>производственные  и  складские процессы  управляются  с  центрального</a:t>
            </a:r>
          </a:p>
          <a:p>
            <a:r>
              <a:rPr lang="ru-RU" sz="1400" dirty="0">
                <a:latin typeface="Georgia" pitchFamily="18" charset="0"/>
              </a:rPr>
              <a:t>компьютера  (</a:t>
            </a:r>
            <a:r>
              <a:rPr lang="ru-RU" sz="1400" dirty="0" err="1">
                <a:latin typeface="Georgia" pitchFamily="18" charset="0"/>
              </a:rPr>
              <a:t>Master</a:t>
            </a:r>
            <a:r>
              <a:rPr lang="ru-RU" sz="1400" dirty="0">
                <a:latin typeface="Georgia" pitchFamily="18" charset="0"/>
              </a:rPr>
              <a:t>  </a:t>
            </a:r>
            <a:r>
              <a:rPr lang="ru-RU" sz="1400" dirty="0" err="1">
                <a:latin typeface="Georgia" pitchFamily="18" charset="0"/>
              </a:rPr>
              <a:t>Computer</a:t>
            </a:r>
            <a:r>
              <a:rPr lang="ru-RU" sz="1400" dirty="0">
                <a:latin typeface="Georgia" pitchFamily="18" charset="0"/>
              </a:rPr>
              <a:t>)  компании  </a:t>
            </a:r>
            <a:r>
              <a:rPr lang="ru-RU" sz="1400" dirty="0" err="1">
                <a:latin typeface="Georgia" pitchFamily="18" charset="0"/>
              </a:rPr>
              <a:t>Unitechnik</a:t>
            </a:r>
            <a:r>
              <a:rPr lang="ru-RU" sz="1400" dirty="0">
                <a:latin typeface="Georgia" pitchFamily="18" charset="0"/>
              </a:rPr>
              <a:t>.</a:t>
            </a:r>
          </a:p>
          <a:p>
            <a:r>
              <a:rPr lang="ru-RU" sz="1400" dirty="0" smtClean="0">
                <a:latin typeface="Georgia" pitchFamily="18" charset="0"/>
              </a:rPr>
              <a:t>       Происходит  </a:t>
            </a:r>
            <a:r>
              <a:rPr lang="ru-RU" sz="1400" dirty="0">
                <a:latin typeface="Georgia" pitchFamily="18" charset="0"/>
              </a:rPr>
              <a:t>управление распределением задач, всеми процессами погрузки и разгрузки, а также перемещением поддонов по производственной линии</a:t>
            </a:r>
            <a:r>
              <a:rPr lang="ru-RU" sz="1400" dirty="0" smtClean="0">
                <a:latin typeface="Georgia" pitchFamily="18" charset="0"/>
              </a:rPr>
              <a:t>.</a:t>
            </a:r>
          </a:p>
          <a:p>
            <a:r>
              <a:rPr lang="ru-RU" sz="1400" dirty="0" smtClean="0">
                <a:latin typeface="Georgia" pitchFamily="18" charset="0"/>
              </a:rPr>
              <a:t>       Высокоэффективной </a:t>
            </a:r>
            <a:r>
              <a:rPr lang="ru-RU" sz="1400" dirty="0">
                <a:latin typeface="Georgia" pitchFamily="18" charset="0"/>
              </a:rPr>
              <a:t>робототехнике с полностью </a:t>
            </a:r>
            <a:r>
              <a:rPr lang="ru-RU" sz="1400" dirty="0" smtClean="0">
                <a:latin typeface="Georgia" pitchFamily="18" charset="0"/>
              </a:rPr>
              <a:t>автоматизированными </a:t>
            </a:r>
            <a:r>
              <a:rPr lang="ru-RU" sz="1400" dirty="0">
                <a:latin typeface="Georgia" pitchFamily="18" charset="0"/>
              </a:rPr>
              <a:t>процессами также доверяют </a:t>
            </a:r>
            <a:r>
              <a:rPr lang="ru-RU" sz="1400" dirty="0" smtClean="0">
                <a:latin typeface="Georgia" pitchFamily="18" charset="0"/>
              </a:rPr>
              <a:t>позиционирование профилей </a:t>
            </a:r>
            <a:r>
              <a:rPr lang="ru-RU" sz="1400" dirty="0">
                <a:latin typeface="Georgia" pitchFamily="18" charset="0"/>
              </a:rPr>
              <a:t>опалубки. Разработав опалубочный робот </a:t>
            </a:r>
            <a:r>
              <a:rPr lang="ru-RU" sz="1400" dirty="0" err="1">
                <a:latin typeface="Georgia" pitchFamily="18" charset="0"/>
              </a:rPr>
              <a:t>Smart</a:t>
            </a:r>
            <a:r>
              <a:rPr lang="ru-RU" sz="1400" dirty="0">
                <a:latin typeface="Georgia" pitchFamily="18" charset="0"/>
              </a:rPr>
              <a:t> </a:t>
            </a:r>
            <a:r>
              <a:rPr lang="ru-RU" sz="1400" dirty="0" err="1">
                <a:latin typeface="Georgia" pitchFamily="18" charset="0"/>
              </a:rPr>
              <a:t>Set</a:t>
            </a:r>
            <a:r>
              <a:rPr lang="ru-RU" sz="1400" dirty="0">
                <a:latin typeface="Georgia" pitchFamily="18" charset="0"/>
              </a:rPr>
              <a:t>,</a:t>
            </a:r>
          </a:p>
          <a:p>
            <a:r>
              <a:rPr lang="ru-RU" sz="1400" dirty="0">
                <a:latin typeface="Georgia" pitchFamily="18" charset="0"/>
              </a:rPr>
              <a:t>компания </a:t>
            </a:r>
            <a:r>
              <a:rPr lang="ru-RU" sz="1400" dirty="0" err="1">
                <a:latin typeface="Georgia" pitchFamily="18" charset="0"/>
              </a:rPr>
              <a:t>Vollert</a:t>
            </a:r>
            <a:r>
              <a:rPr lang="ru-RU" sz="1400" dirty="0">
                <a:latin typeface="Georgia" pitchFamily="18" charset="0"/>
              </a:rPr>
              <a:t> создала многофункциональный робот </a:t>
            </a:r>
            <a:r>
              <a:rPr lang="ru-RU" sz="1400" dirty="0" smtClean="0">
                <a:latin typeface="Georgia" pitchFamily="18" charset="0"/>
              </a:rPr>
              <a:t>новейшего </a:t>
            </a:r>
            <a:r>
              <a:rPr lang="ru-RU" sz="1400" dirty="0">
                <a:latin typeface="Georgia" pitchFamily="18" charset="0"/>
              </a:rPr>
              <a:t>поколения, который сочетает инновационные </a:t>
            </a:r>
            <a:r>
              <a:rPr lang="ru-RU" sz="1400" dirty="0" smtClean="0">
                <a:latin typeface="Georgia" pitchFamily="18" charset="0"/>
              </a:rPr>
              <a:t>технологии с </a:t>
            </a:r>
            <a:r>
              <a:rPr lang="ru-RU" sz="1400" dirty="0">
                <a:latin typeface="Georgia" pitchFamily="18" charset="0"/>
              </a:rPr>
              <a:t>точностью и прекрасные рабочие характеристики относи-</a:t>
            </a:r>
          </a:p>
          <a:p>
            <a:r>
              <a:rPr lang="ru-RU" sz="1400" dirty="0" err="1">
                <a:latin typeface="Georgia" pitchFamily="18" charset="0"/>
              </a:rPr>
              <a:t>тельно</a:t>
            </a:r>
            <a:r>
              <a:rPr lang="ru-RU" sz="1400" dirty="0">
                <a:latin typeface="Georgia" pitchFamily="18" charset="0"/>
              </a:rPr>
              <a:t> скорости и ускорения продвижения. Нанесение </a:t>
            </a:r>
            <a:r>
              <a:rPr lang="ru-RU" sz="1400" dirty="0" smtClean="0">
                <a:latin typeface="Georgia" pitchFamily="18" charset="0"/>
              </a:rPr>
              <a:t>контуров</a:t>
            </a:r>
            <a:r>
              <a:rPr lang="ru-RU" sz="1400" dirty="0">
                <a:latin typeface="Georgia" pitchFamily="18" charset="0"/>
              </a:rPr>
              <a:t>, позиционирование систем опалубки высотой 70 мм </a:t>
            </a:r>
            <a:r>
              <a:rPr lang="ru-RU" sz="1400" dirty="0" smtClean="0">
                <a:latin typeface="Georgia" pitchFamily="18" charset="0"/>
              </a:rPr>
              <a:t>или 250 </a:t>
            </a:r>
            <a:r>
              <a:rPr lang="ru-RU" sz="1400" dirty="0">
                <a:latin typeface="Georgia" pitchFamily="18" charset="0"/>
              </a:rPr>
              <a:t>мм, а также других элементов происходит с помощью ком-</a:t>
            </a:r>
          </a:p>
          <a:p>
            <a:r>
              <a:rPr lang="ru-RU" sz="1400" dirty="0" err="1">
                <a:latin typeface="Georgia" pitchFamily="18" charset="0"/>
              </a:rPr>
              <a:t>пьютерных</a:t>
            </a:r>
            <a:r>
              <a:rPr lang="ru-RU" sz="1400" dirty="0">
                <a:latin typeface="Georgia" pitchFamily="18" charset="0"/>
              </a:rPr>
              <a:t> систем управления </a:t>
            </a:r>
            <a:r>
              <a:rPr lang="en-US" sz="1400" dirty="0">
                <a:latin typeface="Georgia" pitchFamily="18" charset="0"/>
              </a:rPr>
              <a:t>CAD-CAM.</a:t>
            </a:r>
            <a:endParaRPr lang="ru-RU" sz="1400" dirty="0">
              <a:latin typeface="Georgia" pitchFamily="18" charset="0"/>
            </a:endParaRPr>
          </a:p>
          <a:p>
            <a:r>
              <a:rPr lang="ru-RU" sz="1400" dirty="0" smtClean="0">
                <a:latin typeface="Georgia" pitchFamily="18" charset="0"/>
              </a:rPr>
              <a:t>       Управление  </a:t>
            </a:r>
            <a:r>
              <a:rPr lang="ru-RU" sz="1400" dirty="0">
                <a:latin typeface="Georgia" pitchFamily="18" charset="0"/>
              </a:rPr>
              <a:t>отдельными  компонентами линии  происходит  с  панелей  управления, которые находятся непосредственно  около  соответствующей  рабочей станции</a:t>
            </a:r>
            <a:r>
              <a:rPr lang="ru-RU" sz="1400" dirty="0" smtClean="0">
                <a:latin typeface="Georgia" pitchFamily="18" charset="0"/>
              </a:rPr>
              <a:t>.</a:t>
            </a:r>
          </a:p>
          <a:p>
            <a:pPr lvl="0"/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Датчики  абсолютных значений  постоянно  управляют  регулировкой  подачи  тележки, </a:t>
            </a:r>
          </a:p>
          <a:p>
            <a:pPr lvl="0"/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регистрирует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отклонение,  автоматическое  устройство  регулирует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скорость поперечных 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подъемных  тележек,  которые  передают  опалубочный  поддон  </a:t>
            </a:r>
            <a:r>
              <a:rPr lang="ru-RU" sz="1400" dirty="0" smtClean="0">
                <a:solidFill>
                  <a:prstClr val="black"/>
                </a:solidFill>
                <a:latin typeface="Georgia" pitchFamily="18" charset="0"/>
              </a:rPr>
              <a:t>на следующую </a:t>
            </a:r>
            <a:r>
              <a:rPr lang="ru-RU" sz="1400" dirty="0">
                <a:solidFill>
                  <a:prstClr val="black"/>
                </a:solidFill>
                <a:latin typeface="Georgia" pitchFamily="18" charset="0"/>
              </a:rPr>
              <a:t>рабочую операцию. </a:t>
            </a:r>
          </a:p>
          <a:p>
            <a:endParaRPr lang="ru-RU" sz="1400" dirty="0" smtClean="0">
              <a:latin typeface="Georgia" pitchFamily="18" charset="0"/>
            </a:endParaRPr>
          </a:p>
          <a:p>
            <a:endParaRPr lang="ru-RU" sz="14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8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268760"/>
            <a:ext cx="734481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62DDA"/>
                </a:solidFill>
                <a:latin typeface="Georgia" pitchFamily="18" charset="0"/>
                <a:ea typeface="Calibri"/>
                <a:cs typeface="Times New Roman"/>
              </a:rPr>
              <a:t>В зависимости от вида движения различают </a:t>
            </a:r>
            <a:r>
              <a:rPr lang="ru-RU" sz="1600" b="1" dirty="0" smtClean="0">
                <a:solidFill>
                  <a:srgbClr val="162DDA"/>
                </a:solidFill>
                <a:latin typeface="Georgia" pitchFamily="18" charset="0"/>
                <a:ea typeface="Calibri"/>
                <a:cs typeface="Times New Roman"/>
              </a:rPr>
              <a:t>конвейеры:</a:t>
            </a:r>
          </a:p>
          <a:p>
            <a:endParaRPr lang="ru-RU" sz="1600" dirty="0"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Georgia" pitchFamily="18" charset="0"/>
                <a:ea typeface="Calibri"/>
                <a:cs typeface="Times New Roman"/>
              </a:rPr>
              <a:t>шагового действия (</a:t>
            </a:r>
            <a:r>
              <a:rPr lang="ru-RU" sz="1600" dirty="0" smtClean="0">
                <a:solidFill>
                  <a:srgbClr val="FF0000"/>
                </a:solidFill>
                <a:latin typeface="Georgia" pitchFamily="18" charset="0"/>
                <a:ea typeface="Calibri"/>
                <a:cs typeface="Times New Roman"/>
              </a:rPr>
              <a:t>тележечные, линии циркуляции паллет) </a:t>
            </a:r>
            <a:endParaRPr lang="ru-RU" sz="1600" dirty="0" smtClean="0">
              <a:solidFill>
                <a:srgbClr val="FF0000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ru-RU" sz="1600" dirty="0">
              <a:solidFill>
                <a:srgbClr val="FF0000"/>
              </a:solidFill>
              <a:latin typeface="Georgia" pitchFamily="18" charset="0"/>
              <a:ea typeface="Calibri"/>
              <a:cs typeface="Times New Roman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1600" dirty="0" smtClean="0">
                <a:solidFill>
                  <a:srgbClr val="FF0000"/>
                </a:solidFill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>
                <a:solidFill>
                  <a:srgbClr val="FF0000"/>
                </a:solidFill>
                <a:latin typeface="Georgia" pitchFamily="18" charset="0"/>
                <a:ea typeface="Calibri"/>
                <a:cs typeface="Times New Roman"/>
              </a:rPr>
              <a:t>конвейеры непрерывного действия (пластинчатые, цепные и др.). </a:t>
            </a:r>
            <a:endParaRPr lang="ru-RU" sz="1600" dirty="0" smtClean="0">
              <a:solidFill>
                <a:srgbClr val="FF0000"/>
              </a:solidFill>
              <a:latin typeface="Georgia" pitchFamily="18" charset="0"/>
              <a:ea typeface="Calibri"/>
              <a:cs typeface="Times New Roman"/>
            </a:endParaRPr>
          </a:p>
          <a:p>
            <a:endParaRPr lang="ru-RU" sz="1600" dirty="0" smtClean="0">
              <a:latin typeface="Georgia" pitchFamily="18" charset="0"/>
              <a:ea typeface="Calibri"/>
              <a:cs typeface="Times New Roman"/>
            </a:endParaRPr>
          </a:p>
          <a:p>
            <a:endParaRPr lang="ru-RU" sz="1600" dirty="0">
              <a:latin typeface="Georgia" pitchFamily="18" charset="0"/>
              <a:ea typeface="Calibri"/>
              <a:cs typeface="Times New Roman"/>
            </a:endParaRPr>
          </a:p>
          <a:p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На 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заводах сборного 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железобетона ранее 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широкое распространение получили тележечные конвейеры шагового действия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.</a:t>
            </a:r>
          </a:p>
          <a:p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 </a:t>
            </a:r>
            <a:r>
              <a:rPr lang="ru-RU" sz="1600" dirty="0">
                <a:latin typeface="Georgia" pitchFamily="18" charset="0"/>
                <a:ea typeface="Calibri"/>
                <a:cs typeface="Times New Roman"/>
              </a:rPr>
              <a:t>Производство изделий осуществляется на передвижных поддонах, образующих непрерывную конвейерную линию из 10—15 постов, оборудованных машинами для выполнения операций технологического процесса. Изготовление изделий происходит с ритмом, равным 12—15 мин; после выполнения одного элементного цикла вся цепь тележек-поддонов перемещается на длину одного </a:t>
            </a:r>
            <a:r>
              <a:rPr lang="ru-RU" sz="1600" dirty="0" smtClean="0">
                <a:latin typeface="Georgia" pitchFamily="18" charset="0"/>
                <a:ea typeface="Calibri"/>
                <a:cs typeface="Times New Roman"/>
              </a:rPr>
              <a:t>поста</a:t>
            </a:r>
          </a:p>
          <a:p>
            <a:r>
              <a:rPr lang="ru-RU" sz="1600" dirty="0" smtClean="0">
                <a:latin typeface="Georgia" pitchFamily="18" charset="0"/>
                <a:cs typeface="Times New Roman"/>
              </a:rPr>
              <a:t>В настоящее время внедряются технологии с линиями циркуляции паллет</a:t>
            </a:r>
            <a:endParaRPr lang="ru-RU" sz="1600" dirty="0">
              <a:latin typeface="Georg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18864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92D050"/>
                </a:solidFill>
              </a:rPr>
              <a:t>Классификация</a:t>
            </a:r>
            <a:endParaRPr lang="ru-RU" sz="1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2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36712"/>
            <a:ext cx="3764271" cy="243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Устройство чистки палле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4376678" cy="282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8367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Чистка паллет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62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Устройство нанесения сма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64704"/>
            <a:ext cx="434619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0" y="908720"/>
            <a:ext cx="4335670" cy="280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2" y="3843150"/>
            <a:ext cx="3736822" cy="241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7984" y="400506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Плоттер</a:t>
            </a:r>
          </a:p>
          <a:p>
            <a:endParaRPr lang="ru-RU" sz="1400" dirty="0">
              <a:solidFill>
                <a:prstClr val="black"/>
              </a:solidFill>
            </a:endParaRPr>
          </a:p>
          <a:p>
            <a:r>
              <a:rPr lang="ru-RU" sz="1400" dirty="0">
                <a:solidFill>
                  <a:prstClr val="black"/>
                </a:solidFill>
              </a:rPr>
              <a:t>Контуры бетонных элементов, получаемых из данных CAD, переносятся плоттером в масштабе 1:1 водорастворимой краской на формующую поверхность паллеты. Для повышения степени автоматизации можно также использовать роботизированную систему.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4310" y="-31709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Смазка паллеты, разметка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34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404664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>
                <a:solidFill>
                  <a:srgbClr val="4B4A4D"/>
                </a:solidFill>
                <a:latin typeface="Arial"/>
              </a:rPr>
              <a:t>Робот для установки и снятия опалубки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Для изготовления высококачественных сборных бетонных элементов, а также для повышения степени автоматизации производственного процесса используется полностью автоматическая роботизированная система. Складской робот выбирает требуемую опалубку со склада в соответствии с CAD-данными, полученными от системы </a:t>
            </a:r>
            <a:r>
              <a:rPr lang="ru-RU" sz="1400" b="1" i="1" dirty="0" err="1">
                <a:solidFill>
                  <a:srgbClr val="4B4A4D"/>
                </a:solidFill>
                <a:latin typeface="Arial"/>
              </a:rPr>
              <a:t>ebos</a:t>
            </a:r>
            <a:r>
              <a:rPr lang="ru-RU" sz="1400" b="1" i="1" dirty="0">
                <a:solidFill>
                  <a:srgbClr val="4B4A4D"/>
                </a:solidFill>
                <a:latin typeface="Arial"/>
              </a:rPr>
              <a:t>®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. Опалубочный робот позиционирует опалубку точно по размеру на формовочную поверхность в соответствии с изготавливаемыми элементами и активирует встроенные магниты опалубок. После извлечения элементов робот для снятия опалубки распознаёт опалубку при сканировании паллеты и снимает её автоматически. Затем опалубка автоматически направляется в систему чистки и смазки, после чего она отсортированная по длине поступает обратно на склад для опалубки.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20688"/>
            <a:ext cx="3757077" cy="24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84" y="3501008"/>
            <a:ext cx="3815705" cy="246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2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28750"/>
            <a:ext cx="619125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Укладка бетонной смеси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3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Уплотняющая установ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0125"/>
            <a:ext cx="6191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04048" y="1886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prstClr val="black"/>
                </a:solidFill>
              </a:rPr>
              <a:t>виброуплотнение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27584" y="4592807"/>
            <a:ext cx="6390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Для обеспечения высокого качества бетона и точного формирования краёв и кромок </a:t>
            </a:r>
            <a:r>
              <a:rPr lang="ru-RU" sz="1400" dirty="0" err="1">
                <a:solidFill>
                  <a:prstClr val="black"/>
                </a:solidFill>
              </a:rPr>
              <a:t>свежезагруженный</a:t>
            </a:r>
            <a:r>
              <a:rPr lang="ru-RU" sz="1400" dirty="0">
                <a:solidFill>
                  <a:prstClr val="black"/>
                </a:solidFill>
              </a:rPr>
              <a:t> бетон необходимо уплотнить. По желанию клиента и в зависимости от конечного продукта могут использоваться уплотняющие установки с движениями в горизонтальном или вертикальном направлениях, или альтернативно, в комбинированном исполнении с движениями как в горизонтальном, так и вертикальном направлениях. При этом частоту колебаний можно плавно изменять в соответствии с различными типам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40074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4321475" cy="27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 descr="Заглаживающее устройств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4896544" cy="31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11663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prstClr val="black"/>
                </a:solidFill>
              </a:rPr>
              <a:t>заглаживание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02" y="2924944"/>
            <a:ext cx="4655798" cy="300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01008"/>
            <a:ext cx="4607793" cy="297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5297" y="620688"/>
            <a:ext cx="84249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prstClr val="black"/>
                </a:solidFill>
              </a:rPr>
              <a:t>Подъемно-передаточная платформа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Паллеты со </a:t>
            </a:r>
            <a:r>
              <a:rPr lang="ru-RU" sz="1400" dirty="0" err="1">
                <a:solidFill>
                  <a:srgbClr val="4B4A4D"/>
                </a:solidFill>
                <a:latin typeface="Arial"/>
              </a:rPr>
              <a:t>свежезабетонированными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 элементами поступают в комплекс стеллажей для сушки. Загрузка происходит полностью автоматически с помощью подъемно-передаточной платформы, управляемой системой </a:t>
            </a:r>
            <a:r>
              <a:rPr lang="ru-RU" sz="1400" b="1" i="1" dirty="0" err="1">
                <a:solidFill>
                  <a:srgbClr val="4B4A4D"/>
                </a:solidFill>
                <a:latin typeface="Arial"/>
              </a:rPr>
              <a:t>ebos</a:t>
            </a:r>
            <a:r>
              <a:rPr lang="ru-RU" sz="1400" b="1" i="1" dirty="0">
                <a:solidFill>
                  <a:srgbClr val="4B4A4D"/>
                </a:solidFill>
                <a:latin typeface="Arial"/>
              </a:rPr>
              <a:t>®</a:t>
            </a:r>
            <a:r>
              <a:rPr lang="ru-RU" sz="1400" dirty="0">
                <a:solidFill>
                  <a:srgbClr val="4B4A4D"/>
                </a:solidFill>
                <a:latin typeface="Arial"/>
              </a:rPr>
              <a:t>.</a:t>
            </a:r>
          </a:p>
          <a:p>
            <a:r>
              <a:rPr lang="ru-RU" sz="1400" dirty="0">
                <a:solidFill>
                  <a:srgbClr val="4B4A4D"/>
                </a:solidFill>
                <a:latin typeface="Arial"/>
              </a:rPr>
              <a:t>Для оптимального использования цеховой площади паллеты укладывают в стеллаж, в расположенные друг над другом ярусы. Подъемно-передаточная платформа</a:t>
            </a:r>
            <a:br>
              <a:rPr lang="ru-RU" sz="1400" dirty="0">
                <a:solidFill>
                  <a:srgbClr val="4B4A4D"/>
                </a:solidFill>
                <a:latin typeface="Arial"/>
              </a:rPr>
            </a:br>
            <a:r>
              <a:rPr lang="ru-RU" sz="1400" dirty="0">
                <a:solidFill>
                  <a:srgbClr val="4B4A4D"/>
                </a:solidFill>
                <a:latin typeface="Arial"/>
              </a:rPr>
              <a:t>поднимает паллеты на требуемый ярус стеллажа, укладывает и далее вынимает их.</a:t>
            </a:r>
            <a:br>
              <a:rPr lang="ru-RU" sz="1400" dirty="0">
                <a:solidFill>
                  <a:srgbClr val="4B4A4D"/>
                </a:solidFill>
                <a:latin typeface="Arial"/>
              </a:rPr>
            </a:br>
            <a:r>
              <a:rPr lang="ru-RU" sz="1400" dirty="0">
                <a:solidFill>
                  <a:srgbClr val="4B4A4D"/>
                </a:solidFill>
                <a:latin typeface="Arial"/>
              </a:rPr>
              <a:t>В соответствии с требованиями к производственной линии, возможно использование различных видов подъемно-передаточной платформы. По желанию клиента многоярусный склад может быть оборудован системой отопления. </a:t>
            </a:r>
          </a:p>
          <a:p>
            <a:r>
              <a:rPr lang="ru-RU" dirty="0">
                <a:solidFill>
                  <a:srgbClr val="008AC8"/>
                </a:solidFill>
                <a:latin typeface="Arial"/>
                <a:hlinkClick r:id="rId4"/>
              </a:rPr>
              <a:t/>
            </a:r>
            <a:br>
              <a:rPr lang="ru-RU" dirty="0">
                <a:solidFill>
                  <a:srgbClr val="008AC8"/>
                </a:solidFill>
                <a:latin typeface="Arial"/>
                <a:hlinkClick r:id="rId4"/>
              </a:rPr>
            </a:b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22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97694" y="5301208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Интегрированный параллельно транспортер для опалубки и </a:t>
            </a:r>
            <a:r>
              <a:rPr lang="ru-RU" sz="1400" b="1" dirty="0" smtClean="0">
                <a:solidFill>
                  <a:srgbClr val="FF0000"/>
                </a:solidFill>
                <a:latin typeface="Georgia" pitchFamily="18" charset="0"/>
              </a:rPr>
              <a:t>магазин для </a:t>
            </a:r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опалубки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76" y="3430825"/>
            <a:ext cx="2871136" cy="181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92" y="3000239"/>
            <a:ext cx="3360787" cy="253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0" y="836711"/>
            <a:ext cx="3627090" cy="216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804392" y="1290817"/>
            <a:ext cx="3099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Подготовка поддонов и опалубки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208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375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620688"/>
            <a:ext cx="3111252" cy="274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75836"/>
            <a:ext cx="299203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73016"/>
            <a:ext cx="3384376" cy="258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67272"/>
            <a:ext cx="297633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28700" y="3068960"/>
            <a:ext cx="3111252" cy="299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rgbClr val="002060"/>
                </a:solidFill>
              </a:rPr>
              <a:t>Опалубочный робот</a:t>
            </a:r>
            <a:endParaRPr lang="ru-RU" sz="12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9592" y="5949280"/>
            <a:ext cx="3384376" cy="39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002060"/>
                </a:solidFill>
              </a:rPr>
              <a:t>Бетонирование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76056" y="5877272"/>
            <a:ext cx="2976331" cy="37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002060"/>
                </a:solidFill>
              </a:rPr>
              <a:t>Автоматизированный шнековый </a:t>
            </a:r>
            <a:r>
              <a:rPr lang="ru-RU" sz="1400" dirty="0" err="1" smtClean="0">
                <a:solidFill>
                  <a:srgbClr val="002060"/>
                </a:solidFill>
              </a:rPr>
              <a:t>бетонораздатчик</a:t>
            </a:r>
            <a:endParaRPr lang="ru-RU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394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0" y="1262892"/>
            <a:ext cx="383036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319265" y="1259468"/>
            <a:ext cx="39592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Камеры </a:t>
            </a:r>
            <a:r>
              <a:rPr lang="ru-RU" sz="1400" b="1" dirty="0" smtClean="0">
                <a:solidFill>
                  <a:srgbClr val="FF0000"/>
                </a:solidFill>
                <a:latin typeface="Georgia" pitchFamily="18" charset="0"/>
              </a:rPr>
              <a:t>ТВО состоят </a:t>
            </a:r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из четырех стеллажей с секциями для десяти</a:t>
            </a:r>
          </a:p>
          <a:p>
            <a:r>
              <a:rPr lang="ru-RU" sz="1400" b="1" dirty="0">
                <a:solidFill>
                  <a:srgbClr val="FF0000"/>
                </a:solidFill>
                <a:latin typeface="Georgia" pitchFamily="18" charset="0"/>
              </a:rPr>
              <a:t>поддонов каждый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1" y="3338504"/>
            <a:ext cx="3203848" cy="291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32040" y="5733256"/>
            <a:ext cx="3203849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rgbClr val="FF0000"/>
                </a:solidFill>
              </a:rPr>
              <a:t>Потолочное устройство для обслуживание стеллажей камеры ТВО</a:t>
            </a:r>
            <a:endParaRPr lang="ru-RU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1340768"/>
            <a:ext cx="8136904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b="1" dirty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Тележечные конвейерные </a:t>
            </a:r>
            <a:r>
              <a:rPr lang="ru-RU" b="1" dirty="0" smtClean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линии, линии циркуляции паллет </a:t>
            </a:r>
            <a:r>
              <a:rPr lang="ru-RU" b="1" dirty="0" smtClean="0">
                <a:solidFill>
                  <a:srgbClr val="FF0000"/>
                </a:solidFill>
                <a:latin typeface="Calibri"/>
                <a:ea typeface="Calibri"/>
                <a:cs typeface="Times New Roman"/>
              </a:rPr>
              <a:t>различаются: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v"/>
            </a:pPr>
            <a:r>
              <a:rPr lang="ru-RU" dirty="0" smtClean="0">
                <a:solidFill>
                  <a:srgbClr val="000099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ru-RU" dirty="0">
                <a:solidFill>
                  <a:srgbClr val="000099"/>
                </a:solidFill>
                <a:latin typeface="Calibri"/>
                <a:ea typeface="Calibri"/>
                <a:cs typeface="Times New Roman"/>
              </a:rPr>
              <a:t>формовочным оборудованием </a:t>
            </a:r>
            <a:endParaRPr lang="ru-RU" dirty="0" smtClean="0">
              <a:solidFill>
                <a:srgbClr val="000099"/>
              </a:solidFill>
              <a:latin typeface="Calibri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v"/>
            </a:pPr>
            <a:r>
              <a:rPr lang="ru-RU" dirty="0" smtClean="0">
                <a:solidFill>
                  <a:srgbClr val="000099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ru-RU" dirty="0">
                <a:solidFill>
                  <a:srgbClr val="000099"/>
                </a:solidFill>
                <a:latin typeface="Calibri"/>
                <a:ea typeface="Calibri"/>
                <a:cs typeface="Times New Roman"/>
              </a:rPr>
              <a:t>способами тепловой обработки </a:t>
            </a:r>
            <a:r>
              <a:rPr lang="ru-RU" dirty="0" smtClean="0">
                <a:solidFill>
                  <a:srgbClr val="000099"/>
                </a:solidFill>
                <a:latin typeface="Calibri"/>
                <a:ea typeface="Calibri"/>
                <a:cs typeface="Times New Roman"/>
              </a:rPr>
              <a:t>изделий: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>
                <a:latin typeface="Calibri"/>
                <a:ea typeface="Calibri"/>
                <a:cs typeface="Times New Roman"/>
              </a:rPr>
              <a:t> </a:t>
            </a:r>
            <a:r>
              <a:rPr lang="ru-RU" dirty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линии со щелевыми подземными камерами</a:t>
            </a:r>
            <a:r>
              <a:rPr lang="ru-RU" dirty="0" smtClean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,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 </a:t>
            </a:r>
            <a:r>
              <a:rPr lang="ru-RU" dirty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с камерой вертикального типа, </a:t>
            </a:r>
            <a:endParaRPr lang="ru-RU" dirty="0" smtClean="0">
              <a:solidFill>
                <a:srgbClr val="162DDA"/>
              </a:solidFill>
              <a:latin typeface="Calibri"/>
              <a:ea typeface="Calibri"/>
              <a:cs typeface="Times New Roman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ru-RU" dirty="0" smtClean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с </a:t>
            </a:r>
            <a:r>
              <a:rPr lang="ru-RU" dirty="0">
                <a:solidFill>
                  <a:srgbClr val="162DDA"/>
                </a:solidFill>
                <a:latin typeface="Calibri"/>
                <a:ea typeface="Calibri"/>
                <a:cs typeface="Times New Roman"/>
              </a:rPr>
              <a:t>бескамерной тепловой обработкой и т. д. </a:t>
            </a:r>
            <a:endParaRPr lang="ru-RU" dirty="0" smtClean="0">
              <a:solidFill>
                <a:srgbClr val="162DDA"/>
              </a:solidFill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/>
                <a:ea typeface="Calibri"/>
                <a:cs typeface="Times New Roman"/>
              </a:rPr>
              <a:t>Наиболее </a:t>
            </a:r>
            <a:r>
              <a:rPr lang="ru-RU" dirty="0">
                <a:latin typeface="Calibri"/>
                <a:ea typeface="Calibri"/>
                <a:cs typeface="Times New Roman"/>
              </a:rPr>
              <a:t>эффективны линии с </a:t>
            </a:r>
            <a:r>
              <a:rPr lang="ru-RU" dirty="0" smtClean="0">
                <a:latin typeface="Calibri"/>
                <a:ea typeface="Calibri"/>
                <a:cs typeface="Times New Roman"/>
              </a:rPr>
              <a:t> автоматизированными  камерами  ТВО конвекционного типа, подземными </a:t>
            </a:r>
            <a:r>
              <a:rPr lang="ru-RU" dirty="0">
                <a:latin typeface="Calibri"/>
                <a:ea typeface="Calibri"/>
                <a:cs typeface="Times New Roman"/>
              </a:rPr>
              <a:t>щелевыми камерами: на них возможно применение различных прогрессивных способов формования, созданы условия для механизации трудоемких процессов. </a:t>
            </a:r>
            <a:endParaRPr lang="ru-RU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64088" y="11663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1600" b="1" dirty="0">
                <a:solidFill>
                  <a:srgbClr val="92D050"/>
                </a:solidFill>
              </a:rPr>
              <a:t>Классификация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3622603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12" y="476672"/>
            <a:ext cx="3261940" cy="28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8719"/>
            <a:ext cx="3058418" cy="264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72" y="3603506"/>
            <a:ext cx="3111252" cy="281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000747" cy="245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0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91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77336"/>
            <a:ext cx="3398691" cy="284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4"/>
            <a:ext cx="335361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-49117"/>
            <a:ext cx="33464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81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roy-technics.ru/gallery/mehanicheskoe-oborudovanie-predprijatij/image_4_3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39913"/>
            <a:ext cx="6912768" cy="36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44008" y="5497"/>
            <a:ext cx="3565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Вибропрокатный </a:t>
            </a:r>
            <a:r>
              <a:rPr lang="ru-RU" dirty="0">
                <a:solidFill>
                  <a:srgbClr val="FFFF00"/>
                </a:solidFill>
              </a:rPr>
              <a:t>конвейер</a:t>
            </a:r>
          </a:p>
        </p:txBody>
      </p:sp>
    </p:spTree>
    <p:extLst>
      <p:ext uri="{BB962C8B-B14F-4D97-AF65-F5344CB8AC3E}">
        <p14:creationId xmlns:p14="http://schemas.microsoft.com/office/powerpoint/2010/main" val="10186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468890" cy="451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60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980728"/>
            <a:ext cx="748883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Вибропрокатный конвейер (БПС-6М) </a:t>
            </a:r>
            <a:endParaRPr lang="ru-RU" b="1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endParaRPr lang="ru-RU" b="1" dirty="0" smtClean="0">
              <a:solidFill>
                <a:srgbClr val="162DDA"/>
              </a:solidFill>
              <a:latin typeface="Georgia" pitchFamily="18" charset="0"/>
              <a:ea typeface="Times New Roman"/>
            </a:endParaRPr>
          </a:p>
          <a:p>
            <a:r>
              <a:rPr lang="ru-RU" sz="1400" dirty="0" smtClean="0">
                <a:latin typeface="Georgia" pitchFamily="18" charset="0"/>
                <a:ea typeface="Times New Roman"/>
              </a:rPr>
              <a:t>представляет </a:t>
            </a:r>
            <a:r>
              <a:rPr lang="ru-RU" sz="1400" dirty="0">
                <a:latin typeface="Georgia" pitchFamily="18" charset="0"/>
                <a:ea typeface="Times New Roman"/>
              </a:rPr>
              <a:t>собой непрерывно действующую линию, на которой совершаются все технологические операции, начиная от приготовления бетонной смеси и кончая выпуском готового изделия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.</a:t>
            </a:r>
          </a:p>
          <a:p>
            <a:endParaRPr lang="ru-RU" sz="1600" dirty="0">
              <a:latin typeface="Georgia" pitchFamily="18" charset="0"/>
              <a:ea typeface="Times New Roman"/>
            </a:endParaRPr>
          </a:p>
          <a:p>
            <a:r>
              <a:rPr lang="ru-RU" sz="1600" dirty="0">
                <a:solidFill>
                  <a:srgbClr val="162DDA"/>
                </a:solidFill>
                <a:latin typeface="Georgia" pitchFamily="18" charset="0"/>
                <a:ea typeface="Times New Roman"/>
              </a:rPr>
              <a:t>Вибропрокатный конвейер </a:t>
            </a:r>
            <a:r>
              <a:rPr lang="ru-RU" sz="1600" dirty="0" smtClean="0">
                <a:solidFill>
                  <a:srgbClr val="162DDA"/>
                </a:solidFill>
                <a:latin typeface="Georgia" pitchFamily="18" charset="0"/>
                <a:ea typeface="Times New Roman"/>
              </a:rPr>
              <a:t>состоит из:</a:t>
            </a: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Georgia" pitchFamily="18" charset="0"/>
                <a:ea typeface="Times New Roman"/>
              </a:rPr>
              <a:t>механизмов </a:t>
            </a:r>
            <a:r>
              <a:rPr lang="ru-RU" sz="1600" dirty="0">
                <a:latin typeface="Georgia" pitchFamily="18" charset="0"/>
                <a:ea typeface="Times New Roman"/>
              </a:rPr>
              <a:t>для дозирования, </a:t>
            </a:r>
            <a:endParaRPr lang="ru-RU" sz="16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Georgia" pitchFamily="18" charset="0"/>
                <a:ea typeface="Times New Roman"/>
              </a:rPr>
              <a:t>приготовления </a:t>
            </a:r>
            <a:r>
              <a:rPr lang="ru-RU" sz="1600" dirty="0">
                <a:latin typeface="Georgia" pitchFamily="18" charset="0"/>
                <a:ea typeface="Times New Roman"/>
              </a:rPr>
              <a:t>бетонной смеси, </a:t>
            </a:r>
            <a:endParaRPr lang="ru-RU" sz="16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Georgia" pitchFamily="18" charset="0"/>
                <a:ea typeface="Times New Roman"/>
              </a:rPr>
              <a:t>формования</a:t>
            </a:r>
            <a:r>
              <a:rPr lang="ru-RU" sz="1600" dirty="0">
                <a:latin typeface="Georgia" pitchFamily="18" charset="0"/>
                <a:ea typeface="Times New Roman"/>
              </a:rPr>
              <a:t>, </a:t>
            </a:r>
            <a:endParaRPr lang="ru-RU" sz="16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Tx/>
              <a:buChar char="-"/>
            </a:pPr>
            <a:r>
              <a:rPr lang="ru-RU" sz="1600" dirty="0" smtClean="0">
                <a:latin typeface="Georgia" pitchFamily="18" charset="0"/>
                <a:ea typeface="Times New Roman"/>
              </a:rPr>
              <a:t>обгонного </a:t>
            </a:r>
            <a:r>
              <a:rPr lang="ru-RU" sz="1600" dirty="0">
                <a:latin typeface="Georgia" pitchFamily="18" charset="0"/>
                <a:ea typeface="Times New Roman"/>
              </a:rPr>
              <a:t>рольганга и опрокидывателя (</a:t>
            </a:r>
            <a:r>
              <a:rPr lang="ru-RU" sz="1600" dirty="0" err="1" smtClean="0">
                <a:latin typeface="Georgia" pitchFamily="18" charset="0"/>
                <a:ea typeface="Times New Roman"/>
              </a:rPr>
              <a:t>кантователя</a:t>
            </a:r>
            <a:r>
              <a:rPr lang="ru-RU" sz="1600" dirty="0" smtClean="0">
                <a:latin typeface="Georgia" pitchFamily="18" charset="0"/>
                <a:ea typeface="Times New Roman"/>
              </a:rPr>
              <a:t>)</a:t>
            </a:r>
          </a:p>
          <a:p>
            <a:pPr marL="285750" indent="-285750">
              <a:buFontTx/>
              <a:buChar char="-"/>
            </a:pPr>
            <a:endParaRPr lang="ru-RU" sz="1600" dirty="0">
              <a:solidFill>
                <a:srgbClr val="C00000"/>
              </a:solidFill>
              <a:latin typeface="Georgia" pitchFamily="18" charset="0"/>
              <a:ea typeface="Times New Roman"/>
            </a:endParaRPr>
          </a:p>
          <a:p>
            <a:r>
              <a:rPr lang="ru-RU" sz="1600" b="1" dirty="0" smtClean="0">
                <a:solidFill>
                  <a:srgbClr val="C00000"/>
                </a:solidFill>
                <a:latin typeface="Georgia" pitchFamily="18" charset="0"/>
                <a:ea typeface="Times New Roman"/>
              </a:rPr>
              <a:t>Технологические операции</a:t>
            </a:r>
            <a:endParaRPr lang="ru-RU" sz="1600" b="1" dirty="0">
              <a:solidFill>
                <a:srgbClr val="C00000"/>
              </a:solidFill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Материалы из отделения дозирования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 подаются </a:t>
            </a:r>
            <a:r>
              <a:rPr lang="ru-RU" sz="1400" dirty="0">
                <a:latin typeface="Georgia" pitchFamily="18" charset="0"/>
                <a:ea typeface="Times New Roman"/>
              </a:rPr>
              <a:t>в </a:t>
            </a:r>
            <a:r>
              <a:rPr lang="ru-RU" sz="1400" dirty="0" err="1">
                <a:latin typeface="Georgia" pitchFamily="18" charset="0"/>
                <a:ea typeface="Times New Roman"/>
              </a:rPr>
              <a:t>двухвальный</a:t>
            </a:r>
            <a:r>
              <a:rPr lang="ru-RU" sz="1400" dirty="0">
                <a:latin typeface="Georgia" pitchFamily="18" charset="0"/>
                <a:ea typeface="Times New Roman"/>
              </a:rPr>
              <a:t> </a:t>
            </a:r>
            <a:r>
              <a:rPr lang="ru-RU" sz="1400" dirty="0" err="1">
                <a:latin typeface="Georgia" pitchFamily="18" charset="0"/>
                <a:ea typeface="Times New Roman"/>
              </a:rPr>
              <a:t>бетоносмеситель</a:t>
            </a:r>
            <a:r>
              <a:rPr lang="ru-RU" sz="1400" dirty="0">
                <a:latin typeface="Georgia" pitchFamily="18" charset="0"/>
                <a:ea typeface="Times New Roman"/>
              </a:rPr>
              <a:t>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smtClean="0">
                <a:latin typeface="Georgia" pitchFamily="18" charset="0"/>
                <a:ea typeface="Times New Roman"/>
              </a:rPr>
              <a:t>Подготовленная </a:t>
            </a:r>
            <a:r>
              <a:rPr lang="ru-RU" sz="1400" dirty="0">
                <a:latin typeface="Georgia" pitchFamily="18" charset="0"/>
                <a:ea typeface="Times New Roman"/>
              </a:rPr>
              <a:t>бетонная смесь поступает на непрерывно движущуюся формующую ленту, состоящую из отдельных стальных звеньев, шарнирно прикрепленных к трем параллельно расположенным ветвям тяговых цепей с шагом, равным 150 мм. На рабочей поверхности формующей ленты, используя различную технологическую оснастку, можно оборудовать участки (карты) для формования определенных типов изделий.</a:t>
            </a:r>
            <a:endParaRPr lang="ru-RU" sz="1400" dirty="0">
              <a:effectLst/>
              <a:latin typeface="Georgia" pitchFamily="18" charset="0"/>
              <a:ea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95408" y="0"/>
            <a:ext cx="3456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>
                <a:solidFill>
                  <a:srgbClr val="FFFF00"/>
                </a:solidFill>
                <a:latin typeface="Times New Roman"/>
                <a:ea typeface="Times New Roman"/>
              </a:rPr>
              <a:t>Вибропрокатный конвейер (БПС-6М) </a:t>
            </a:r>
          </a:p>
        </p:txBody>
      </p:sp>
    </p:spTree>
    <p:extLst>
      <p:ext uri="{BB962C8B-B14F-4D97-AF65-F5344CB8AC3E}">
        <p14:creationId xmlns:p14="http://schemas.microsoft.com/office/powerpoint/2010/main" val="133756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1052736"/>
            <a:ext cx="7344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Формующая лента приводится в движение со скоростью 10— 60 м/ч (в зависимости от формуемого изделия) с помощью привода. Для натяжения ленты используют станцию.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В начале конвейера на формующую ленту укладывают арматурный каркас, необходимые закладные детали, </a:t>
            </a:r>
            <a:r>
              <a:rPr lang="ru-RU" sz="1400" dirty="0" err="1">
                <a:latin typeface="Georgia" pitchFamily="18" charset="0"/>
                <a:ea typeface="Times New Roman"/>
              </a:rPr>
              <a:t>сантехоборудование</a:t>
            </a:r>
            <a:r>
              <a:rPr lang="ru-RU" sz="1400" dirty="0">
                <a:latin typeface="Georgia" pitchFamily="18" charset="0"/>
                <a:ea typeface="Times New Roman"/>
              </a:rPr>
              <a:t>, электропроводку и другие элементы изделия.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latin typeface="Georgia" pitchFamily="18" charset="0"/>
                <a:ea typeface="Times New Roman"/>
              </a:rPr>
              <a:t>Для распределения бетонной смеси применяют бетоноукладчик, представляющий собой плужок, совершающий 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возвратно-поступательное </a:t>
            </a:r>
            <a:r>
              <a:rPr lang="ru-RU" sz="1400" dirty="0">
                <a:latin typeface="Georgia" pitchFamily="18" charset="0"/>
                <a:ea typeface="Times New Roman"/>
              </a:rPr>
              <a:t>движение поперек ленты. </a:t>
            </a:r>
            <a:endParaRPr lang="ru-RU" sz="1400" dirty="0" smtClean="0">
              <a:latin typeface="Georgia" pitchFamily="18" charset="0"/>
              <a:ea typeface="Times New Roman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 err="1" smtClean="0">
                <a:latin typeface="Georgia" pitchFamily="18" charset="0"/>
                <a:ea typeface="Times New Roman"/>
              </a:rPr>
              <a:t>Виброуплотнение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 </a:t>
            </a:r>
            <a:r>
              <a:rPr lang="ru-RU" sz="1400" dirty="0">
                <a:latin typeface="Georgia" pitchFamily="18" charset="0"/>
                <a:ea typeface="Times New Roman"/>
              </a:rPr>
              <a:t>смеси производится вибрационным устройством — балкой, на которой установлен </a:t>
            </a:r>
            <a:r>
              <a:rPr lang="ru-RU" sz="1400" dirty="0" err="1">
                <a:latin typeface="Georgia" pitchFamily="18" charset="0"/>
                <a:ea typeface="Times New Roman"/>
              </a:rPr>
              <a:t>вибровал</a:t>
            </a:r>
            <a:r>
              <a:rPr lang="ru-RU" sz="1400" dirty="0">
                <a:latin typeface="Georgia" pitchFamily="18" charset="0"/>
                <a:ea typeface="Times New Roman"/>
              </a:rPr>
              <a:t> с тремя </a:t>
            </a:r>
            <a:r>
              <a:rPr lang="ru-RU" sz="1400" dirty="0" err="1">
                <a:latin typeface="Georgia" pitchFamily="18" charset="0"/>
                <a:ea typeface="Times New Roman"/>
              </a:rPr>
              <a:t>виброблоками</a:t>
            </a:r>
            <a:r>
              <a:rPr lang="ru-RU" sz="1400" dirty="0">
                <a:latin typeface="Georgia" pitchFamily="18" charset="0"/>
                <a:ea typeface="Times New Roman"/>
              </a:rPr>
              <a:t> (п = 4000 об/мин, амплитуда колебаний 0,5 мм). Вибрационное устройство смонтировано под формующей лентой</a:t>
            </a:r>
            <a:r>
              <a:rPr lang="ru-RU" sz="1400" dirty="0" smtClean="0">
                <a:latin typeface="Georgia" pitchFamily="18" charset="0"/>
                <a:ea typeface="Times New Roman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sz="1400" dirty="0">
              <a:latin typeface="Georgia" pitchFamily="18" charset="0"/>
              <a:ea typeface="Times New Roman"/>
            </a:endParaRPr>
          </a:p>
          <a:p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>На верхней поверхности балки установлено шесть опорных лыж, по которым непрерывно движутся звенья формующей ленты. Верхняя поверхность отформованного изделия заглаживается специальным </a:t>
            </a:r>
            <a:r>
              <a:rPr lang="ru-RU" sz="1400" dirty="0" err="1">
                <a:latin typeface="Georgia" pitchFamily="18" charset="0"/>
                <a:ea typeface="Calibri"/>
                <a:cs typeface="Times New Roman"/>
              </a:rPr>
              <a:t>виброустройством</a:t>
            </a:r>
            <a:r>
              <a:rPr lang="ru-RU" sz="1400" dirty="0">
                <a:latin typeface="Georgia" pitchFamily="18" charset="0"/>
                <a:ea typeface="Calibri"/>
                <a:cs typeface="Times New Roman"/>
              </a:rPr>
              <a:t>, состоящим из двух балок, совершающих 94 двойных возвратно-поступательных хода поперек ленты. На балках установлены вибраторы. Величина хода одной балки 20 мм и другой — 10 мм</a:t>
            </a:r>
            <a:endParaRPr lang="ru-RU" sz="1400" dirty="0">
              <a:latin typeface="Georgia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16016" y="13611"/>
            <a:ext cx="2821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rgbClr val="FFFF00"/>
                </a:solidFill>
                <a:latin typeface="Times New Roman"/>
                <a:ea typeface="Times New Roman"/>
              </a:rPr>
              <a:t>Вибропрокатный </a:t>
            </a:r>
            <a:r>
              <a:rPr lang="ru-RU" dirty="0" smtClean="0">
                <a:solidFill>
                  <a:srgbClr val="FFFF00"/>
                </a:solidFill>
                <a:latin typeface="Times New Roman"/>
                <a:ea typeface="Times New Roman"/>
              </a:rPr>
              <a:t>конвейер</a:t>
            </a:r>
          </a:p>
          <a:p>
            <a:pPr lvl="0"/>
            <a:r>
              <a:rPr lang="ru-RU" dirty="0" smtClean="0">
                <a:solidFill>
                  <a:srgbClr val="FFFF00"/>
                </a:solidFill>
                <a:latin typeface="Times New Roman"/>
                <a:ea typeface="Times New Roman"/>
              </a:rPr>
              <a:t> </a:t>
            </a:r>
            <a:r>
              <a:rPr lang="ru-RU" dirty="0">
                <a:solidFill>
                  <a:srgbClr val="FFFF00"/>
                </a:solidFill>
                <a:latin typeface="Times New Roman"/>
                <a:ea typeface="Times New Roman"/>
              </a:rPr>
              <a:t>(БПС-6М) </a:t>
            </a:r>
          </a:p>
        </p:txBody>
      </p:sp>
    </p:spTree>
    <p:extLst>
      <p:ext uri="{BB962C8B-B14F-4D97-AF65-F5344CB8AC3E}">
        <p14:creationId xmlns:p14="http://schemas.microsoft.com/office/powerpoint/2010/main" val="3028288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стин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стин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2913</Words>
  <Application>Microsoft Office PowerPoint</Application>
  <PresentationFormat>Экран (4:3)</PresentationFormat>
  <Paragraphs>248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Остин</vt:lpstr>
      <vt:lpstr>Дисциплина «Технология бетона 2» Тема №13 «Конвейерные технологии производства железобетонных изделий»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34</cp:revision>
  <cp:lastPrinted>2017-10-17T04:05:22Z</cp:lastPrinted>
  <dcterms:modified xsi:type="dcterms:W3CDTF">2017-10-17T04:25:01Z</dcterms:modified>
</cp:coreProperties>
</file>